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1814" r:id="rId3"/>
    <p:sldId id="349" r:id="rId4"/>
    <p:sldId id="295" r:id="rId5"/>
    <p:sldId id="1777" r:id="rId6"/>
    <p:sldId id="1826" r:id="rId7"/>
    <p:sldId id="1838" r:id="rId8"/>
    <p:sldId id="1798" r:id="rId9"/>
    <p:sldId id="273" r:id="rId10"/>
    <p:sldId id="274" r:id="rId11"/>
    <p:sldId id="1776" r:id="rId12"/>
    <p:sldId id="1758" r:id="rId13"/>
    <p:sldId id="283" r:id="rId14"/>
    <p:sldId id="1821" r:id="rId15"/>
    <p:sldId id="1813" r:id="rId16"/>
    <p:sldId id="288" r:id="rId17"/>
    <p:sldId id="287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D2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00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005D5-EFBA-40C7-90DC-F066CD1F7FF8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95645C-9C5D-46DA-BF13-3DFE11848C26}">
      <dgm:prSet phldrT="[Текст]" custT="1"/>
      <dgm:spPr>
        <a:solidFill>
          <a:srgbClr val="6699CC"/>
        </a:solidFill>
      </dgm:spPr>
      <dgm:t>
        <a:bodyPr/>
        <a:lstStyle/>
        <a:p>
          <a:r>
            <a:rPr lang="ru-RU" sz="2800" b="1" dirty="0">
              <a:solidFill>
                <a:schemeClr val="accent4">
                  <a:lumMod val="10000"/>
                </a:schemeClr>
              </a:solidFill>
            </a:rPr>
            <a:t>Экзогенные</a:t>
          </a:r>
          <a:r>
            <a:rPr lang="ru-RU" sz="2800" dirty="0"/>
            <a:t> </a:t>
          </a:r>
        </a:p>
      </dgm:t>
    </dgm:pt>
    <dgm:pt modelId="{08DE1E90-8EAD-4D41-982B-7F4151C21189}" type="parTrans" cxnId="{D2431025-6FF1-4D6A-A41D-78D591A4A757}">
      <dgm:prSet/>
      <dgm:spPr/>
      <dgm:t>
        <a:bodyPr/>
        <a:lstStyle/>
        <a:p>
          <a:endParaRPr lang="ru-RU"/>
        </a:p>
      </dgm:t>
    </dgm:pt>
    <dgm:pt modelId="{9F1E8D58-C292-433B-B6EE-AF69F6236DF1}" type="sibTrans" cxnId="{D2431025-6FF1-4D6A-A41D-78D591A4A757}">
      <dgm:prSet/>
      <dgm:spPr/>
      <dgm:t>
        <a:bodyPr/>
        <a:lstStyle/>
        <a:p>
          <a:endParaRPr lang="ru-RU"/>
        </a:p>
      </dgm:t>
    </dgm:pt>
    <dgm:pt modelId="{A1E9C9F8-4677-40A3-8212-DB34307267CB}">
      <dgm:prSet custT="1"/>
      <dgm:spPr>
        <a:solidFill>
          <a:srgbClr val="FDFDD1">
            <a:alpha val="89804"/>
          </a:srgbClr>
        </a:solidFill>
        <a:ln w="28575"/>
      </dgm:spPr>
      <dgm:t>
        <a:bodyPr/>
        <a:lstStyle/>
        <a:p>
          <a:r>
            <a: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Раздражающие компоненты пищи</a:t>
          </a:r>
        </a:p>
      </dgm:t>
    </dgm:pt>
    <dgm:pt modelId="{5F6543C3-DB89-4E91-A200-31A476FB2F5C}" type="parTrans" cxnId="{CE2E4D07-531E-4EB0-8DD3-01B7464C506D}">
      <dgm:prSet/>
      <dgm:spPr/>
      <dgm:t>
        <a:bodyPr/>
        <a:lstStyle/>
        <a:p>
          <a:endParaRPr lang="ru-RU"/>
        </a:p>
      </dgm:t>
    </dgm:pt>
    <dgm:pt modelId="{D8422595-092B-42DA-A1B7-CCC761083E6E}" type="sibTrans" cxnId="{CE2E4D07-531E-4EB0-8DD3-01B7464C506D}">
      <dgm:prSet/>
      <dgm:spPr/>
      <dgm:t>
        <a:bodyPr/>
        <a:lstStyle/>
        <a:p>
          <a:endParaRPr lang="ru-RU"/>
        </a:p>
      </dgm:t>
    </dgm:pt>
    <dgm:pt modelId="{0E1EFD71-C029-4514-AAD6-F01726B2F686}">
      <dgm:prSet custT="1"/>
      <dgm:spPr>
        <a:solidFill>
          <a:srgbClr val="FDFDD1">
            <a:alpha val="89804"/>
          </a:srgbClr>
        </a:solidFill>
        <a:ln w="28575"/>
      </dgm:spPr>
      <dgm:t>
        <a:bodyPr/>
        <a:lstStyle/>
        <a:p>
          <a:r>
            <a:rPr lang="ru-RU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Лекарства </a:t>
          </a:r>
          <a:r>
            <a:rPr lang="ru-RU" sz="1600" b="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600" b="0" i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НПВС</a:t>
          </a:r>
          <a:r>
            <a: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ГКС, антикоагулянты, </a:t>
          </a:r>
          <a:r>
            <a:rPr lang="ru-RU" sz="1600" dirty="0" err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цитостатики</a:t>
          </a:r>
          <a:r>
            <a:rPr lang="ru-RU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противоопухолевые)</a:t>
          </a:r>
        </a:p>
      </dgm:t>
    </dgm:pt>
    <dgm:pt modelId="{C12A8916-96EB-407A-963D-A96899446139}" type="parTrans" cxnId="{1CA8CF4E-3E81-4A46-92AC-D9EBA72957E6}">
      <dgm:prSet/>
      <dgm:spPr/>
      <dgm:t>
        <a:bodyPr/>
        <a:lstStyle/>
        <a:p>
          <a:endParaRPr lang="en-US"/>
        </a:p>
      </dgm:t>
    </dgm:pt>
    <dgm:pt modelId="{A4A82F3F-EF96-4918-889D-2E69E238B452}" type="sibTrans" cxnId="{1CA8CF4E-3E81-4A46-92AC-D9EBA72957E6}">
      <dgm:prSet/>
      <dgm:spPr/>
      <dgm:t>
        <a:bodyPr/>
        <a:lstStyle/>
        <a:p>
          <a:endParaRPr lang="en-US"/>
        </a:p>
      </dgm:t>
    </dgm:pt>
    <dgm:pt modelId="{334BD77E-9A48-4B75-ADFE-78725FBB4838}">
      <dgm:prSet custT="1"/>
      <dgm:spPr>
        <a:solidFill>
          <a:srgbClr val="FDFDD1">
            <a:alpha val="89804"/>
          </a:srgbClr>
        </a:solidFill>
        <a:ln w="28575"/>
      </dgm:spPr>
      <dgm:t>
        <a:bodyPr/>
        <a:lstStyle/>
        <a:p>
          <a:r>
            <a:rPr lang="en-US" sz="1600" i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Helicobacter pylori</a:t>
          </a:r>
          <a:r>
            <a:rPr lang="ru-RU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вирусы, этанол</a:t>
          </a:r>
        </a:p>
      </dgm:t>
    </dgm:pt>
    <dgm:pt modelId="{5E22D796-C045-47E8-A9C7-B3296D0E2A63}" type="parTrans" cxnId="{0533BB2C-580B-4E0A-8669-7138513F0A4B}">
      <dgm:prSet/>
      <dgm:spPr/>
      <dgm:t>
        <a:bodyPr/>
        <a:lstStyle/>
        <a:p>
          <a:endParaRPr lang="en-US"/>
        </a:p>
      </dgm:t>
    </dgm:pt>
    <dgm:pt modelId="{AB2D850A-898D-4A3E-B2AE-21CABD3AA551}" type="sibTrans" cxnId="{0533BB2C-580B-4E0A-8669-7138513F0A4B}">
      <dgm:prSet/>
      <dgm:spPr/>
      <dgm:t>
        <a:bodyPr/>
        <a:lstStyle/>
        <a:p>
          <a:endParaRPr lang="en-US"/>
        </a:p>
      </dgm:t>
    </dgm:pt>
    <dgm:pt modelId="{6CD1C151-4E6A-4993-9744-996F055FEACE}" type="pres">
      <dgm:prSet presAssocID="{20D005D5-EFBA-40C7-90DC-F066CD1F7F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433CE4-8511-4EBA-A19E-735254556D86}" type="pres">
      <dgm:prSet presAssocID="{3895645C-9C5D-46DA-BF13-3DFE11848C26}" presName="linNode" presStyleCnt="0"/>
      <dgm:spPr/>
    </dgm:pt>
    <dgm:pt modelId="{58ABAD45-6E3E-4150-97BB-4BF2142A893A}" type="pres">
      <dgm:prSet presAssocID="{3895645C-9C5D-46DA-BF13-3DFE11848C26}" presName="parentShp" presStyleLbl="node1" presStyleIdx="0" presStyleCnt="1" custScaleX="100000" custScaleY="69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62FE2-82E0-49B4-8D7B-6C2AB3790D5E}" type="pres">
      <dgm:prSet presAssocID="{3895645C-9C5D-46DA-BF13-3DFE11848C26}" presName="childShp" presStyleLbl="bgAccFollowNode1" presStyleIdx="0" presStyleCnt="1" custScaleY="100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31025-6FF1-4D6A-A41D-78D591A4A757}" srcId="{20D005D5-EFBA-40C7-90DC-F066CD1F7FF8}" destId="{3895645C-9C5D-46DA-BF13-3DFE11848C26}" srcOrd="0" destOrd="0" parTransId="{08DE1E90-8EAD-4D41-982B-7F4151C21189}" sibTransId="{9F1E8D58-C292-433B-B6EE-AF69F6236DF1}"/>
    <dgm:cxn modelId="{1CA8CF4E-3E81-4A46-92AC-D9EBA72957E6}" srcId="{3895645C-9C5D-46DA-BF13-3DFE11848C26}" destId="{0E1EFD71-C029-4514-AAD6-F01726B2F686}" srcOrd="2" destOrd="0" parTransId="{C12A8916-96EB-407A-963D-A96899446139}" sibTransId="{A4A82F3F-EF96-4918-889D-2E69E238B452}"/>
    <dgm:cxn modelId="{72BAAD41-BF3D-483D-A216-10A199F9533D}" type="presOf" srcId="{3895645C-9C5D-46DA-BF13-3DFE11848C26}" destId="{58ABAD45-6E3E-4150-97BB-4BF2142A893A}" srcOrd="0" destOrd="0" presId="urn:microsoft.com/office/officeart/2005/8/layout/vList6"/>
    <dgm:cxn modelId="{1EB19880-C809-4D2A-90C0-FEB12B4F9F72}" type="presOf" srcId="{334BD77E-9A48-4B75-ADFE-78725FBB4838}" destId="{66F62FE2-82E0-49B4-8D7B-6C2AB3790D5E}" srcOrd="0" destOrd="0" presId="urn:microsoft.com/office/officeart/2005/8/layout/vList6"/>
    <dgm:cxn modelId="{89FD5670-B301-4A45-B703-45A0EE77CEBF}" type="presOf" srcId="{A1E9C9F8-4677-40A3-8212-DB34307267CB}" destId="{66F62FE2-82E0-49B4-8D7B-6C2AB3790D5E}" srcOrd="0" destOrd="1" presId="urn:microsoft.com/office/officeart/2005/8/layout/vList6"/>
    <dgm:cxn modelId="{0533BB2C-580B-4E0A-8669-7138513F0A4B}" srcId="{3895645C-9C5D-46DA-BF13-3DFE11848C26}" destId="{334BD77E-9A48-4B75-ADFE-78725FBB4838}" srcOrd="0" destOrd="0" parTransId="{5E22D796-C045-47E8-A9C7-B3296D0E2A63}" sibTransId="{AB2D850A-898D-4A3E-B2AE-21CABD3AA551}"/>
    <dgm:cxn modelId="{CE2E4D07-531E-4EB0-8DD3-01B7464C506D}" srcId="{3895645C-9C5D-46DA-BF13-3DFE11848C26}" destId="{A1E9C9F8-4677-40A3-8212-DB34307267CB}" srcOrd="1" destOrd="0" parTransId="{5F6543C3-DB89-4E91-A200-31A476FB2F5C}" sibTransId="{D8422595-092B-42DA-A1B7-CCC761083E6E}"/>
    <dgm:cxn modelId="{E914E186-9AA4-47D3-97A0-AE890318D14B}" type="presOf" srcId="{0E1EFD71-C029-4514-AAD6-F01726B2F686}" destId="{66F62FE2-82E0-49B4-8D7B-6C2AB3790D5E}" srcOrd="0" destOrd="2" presId="urn:microsoft.com/office/officeart/2005/8/layout/vList6"/>
    <dgm:cxn modelId="{1A62B7AF-C9D1-4715-810E-BD5D0E33E0BF}" type="presOf" srcId="{20D005D5-EFBA-40C7-90DC-F066CD1F7FF8}" destId="{6CD1C151-4E6A-4993-9744-996F055FEACE}" srcOrd="0" destOrd="0" presId="urn:microsoft.com/office/officeart/2005/8/layout/vList6"/>
    <dgm:cxn modelId="{AEC7DF11-9321-48C6-A32E-1CCE387AE968}" type="presParOf" srcId="{6CD1C151-4E6A-4993-9744-996F055FEACE}" destId="{19433CE4-8511-4EBA-A19E-735254556D86}" srcOrd="0" destOrd="0" presId="urn:microsoft.com/office/officeart/2005/8/layout/vList6"/>
    <dgm:cxn modelId="{88EB0139-9DB9-4B7A-B8EA-253B44F142E7}" type="presParOf" srcId="{19433CE4-8511-4EBA-A19E-735254556D86}" destId="{58ABAD45-6E3E-4150-97BB-4BF2142A893A}" srcOrd="0" destOrd="0" presId="urn:microsoft.com/office/officeart/2005/8/layout/vList6"/>
    <dgm:cxn modelId="{D08737E7-7125-4C6D-BCAE-849827B3A472}" type="presParOf" srcId="{19433CE4-8511-4EBA-A19E-735254556D86}" destId="{66F62FE2-82E0-49B4-8D7B-6C2AB3790D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1ECD6-01F0-4A1C-80A7-9266F57A9BCA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62744A-0D4F-472C-BAC1-CB5262D1A9EA}">
      <dgm:prSet phldrT="[Текст]" custT="1"/>
      <dgm:spPr>
        <a:solidFill>
          <a:srgbClr val="6699CC"/>
        </a:solidFill>
      </dgm:spPr>
      <dgm:t>
        <a:bodyPr/>
        <a:lstStyle/>
        <a:p>
          <a:r>
            <a:rPr lang="ru-RU" sz="2400" b="1" dirty="0">
              <a:solidFill>
                <a:schemeClr val="accent4">
                  <a:lumMod val="10000"/>
                </a:schemeClr>
              </a:solidFill>
            </a:rPr>
            <a:t>Эндогенные</a:t>
          </a:r>
        </a:p>
        <a:p>
          <a:r>
            <a:rPr lang="ru-RU" sz="1400" b="0" dirty="0">
              <a:solidFill>
                <a:schemeClr val="accent4">
                  <a:lumMod val="10000"/>
                </a:schemeClr>
              </a:solidFill>
            </a:rPr>
            <a:t>(</a:t>
          </a:r>
          <a:r>
            <a:rPr lang="ru-RU" sz="1400" b="0" dirty="0" err="1">
              <a:solidFill>
                <a:schemeClr val="accent4">
                  <a:lumMod val="10000"/>
                </a:schemeClr>
              </a:solidFill>
            </a:rPr>
            <a:t>внутрипросветные</a:t>
          </a:r>
          <a:r>
            <a:rPr lang="ru-RU" sz="1400" b="0" dirty="0">
              <a:solidFill>
                <a:schemeClr val="accent4">
                  <a:lumMod val="10000"/>
                </a:schemeClr>
              </a:solidFill>
            </a:rPr>
            <a:t>)</a:t>
          </a:r>
        </a:p>
      </dgm:t>
    </dgm:pt>
    <dgm:pt modelId="{3C8DDD04-BEDC-4A4F-87DB-B28CF377042A}" type="parTrans" cxnId="{A82DAA98-D977-499F-9715-111B245FCDC8}">
      <dgm:prSet/>
      <dgm:spPr/>
      <dgm:t>
        <a:bodyPr/>
        <a:lstStyle/>
        <a:p>
          <a:endParaRPr lang="ru-RU"/>
        </a:p>
      </dgm:t>
    </dgm:pt>
    <dgm:pt modelId="{21EEF951-6755-472F-AE40-268EA25A4FA4}" type="sibTrans" cxnId="{A82DAA98-D977-499F-9715-111B245FCDC8}">
      <dgm:prSet/>
      <dgm:spPr/>
      <dgm:t>
        <a:bodyPr/>
        <a:lstStyle/>
        <a:p>
          <a:endParaRPr lang="ru-RU"/>
        </a:p>
      </dgm:t>
    </dgm:pt>
    <dgm:pt modelId="{4DA3273F-1F75-4E4C-8E2F-2C282DA05AD8}">
      <dgm:prSet/>
      <dgm:spPr>
        <a:solidFill>
          <a:srgbClr val="FDFDD1">
            <a:alpha val="90000"/>
          </a:srgbClr>
        </a:solidFill>
        <a:ln w="28575"/>
      </dgm:spPr>
      <dgm:t>
        <a:bodyPr/>
        <a:lstStyle/>
        <a:p>
          <a:r>
            <a:rPr lang="ru-RU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Соляная кислота</a:t>
          </a:r>
        </a:p>
      </dgm:t>
    </dgm:pt>
    <dgm:pt modelId="{08108C1E-A3CB-44A7-988B-926EE80385AB}" type="parTrans" cxnId="{857EDD74-E985-4BF6-8EBF-0C8A293CE44D}">
      <dgm:prSet/>
      <dgm:spPr/>
      <dgm:t>
        <a:bodyPr/>
        <a:lstStyle/>
        <a:p>
          <a:endParaRPr lang="ru-RU"/>
        </a:p>
      </dgm:t>
    </dgm:pt>
    <dgm:pt modelId="{59CAE750-1C66-481A-9D8E-5B488E5D95C4}" type="sibTrans" cxnId="{857EDD74-E985-4BF6-8EBF-0C8A293CE44D}">
      <dgm:prSet/>
      <dgm:spPr/>
      <dgm:t>
        <a:bodyPr/>
        <a:lstStyle/>
        <a:p>
          <a:endParaRPr lang="ru-RU"/>
        </a:p>
      </dgm:t>
    </dgm:pt>
    <dgm:pt modelId="{759912F1-01BC-469E-9B16-0EDE8C502E5E}">
      <dgm:prSet/>
      <dgm:spPr>
        <a:solidFill>
          <a:srgbClr val="FDFDD1">
            <a:alpha val="90000"/>
          </a:srgbClr>
        </a:solidFill>
        <a:ln w="28575"/>
      </dgm:spPr>
      <dgm:t>
        <a:bodyPr/>
        <a:lstStyle/>
        <a:p>
          <a:r>
            <a:rPr lang="ru-RU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Пепсин</a:t>
          </a:r>
        </a:p>
      </dgm:t>
    </dgm:pt>
    <dgm:pt modelId="{B1F62BAD-F5B1-4FC4-80C1-C50DEE98BC0D}" type="parTrans" cxnId="{D5772C9B-8482-4B28-B191-CAE333C80C56}">
      <dgm:prSet/>
      <dgm:spPr/>
      <dgm:t>
        <a:bodyPr/>
        <a:lstStyle/>
        <a:p>
          <a:endParaRPr lang="ru-RU"/>
        </a:p>
      </dgm:t>
    </dgm:pt>
    <dgm:pt modelId="{2A56A2AC-817C-45E7-B95E-59237630EF1D}" type="sibTrans" cxnId="{D5772C9B-8482-4B28-B191-CAE333C80C56}">
      <dgm:prSet/>
      <dgm:spPr/>
      <dgm:t>
        <a:bodyPr/>
        <a:lstStyle/>
        <a:p>
          <a:endParaRPr lang="ru-RU"/>
        </a:p>
      </dgm:t>
    </dgm:pt>
    <dgm:pt modelId="{36AD093E-34CE-4FAD-93D3-1BC9452B40C6}">
      <dgm:prSet/>
      <dgm:spPr>
        <a:solidFill>
          <a:srgbClr val="FDFDD1">
            <a:alpha val="90000"/>
          </a:srgbClr>
        </a:solidFill>
        <a:ln w="28575"/>
      </dgm:spPr>
      <dgm:t>
        <a:bodyPr/>
        <a:lstStyle/>
        <a:p>
          <a:r>
            <a:rPr lang="ru-RU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Кишечный </a:t>
          </a:r>
          <a:r>
            <a:rPr lang="ru-RU" dirty="0" err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дисбиоз</a:t>
          </a:r>
          <a:r>
            <a:rPr lang="ru-RU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/ СИБР</a:t>
          </a:r>
        </a:p>
      </dgm:t>
    </dgm:pt>
    <dgm:pt modelId="{53CBAF7A-8FA5-41E6-BF73-21582F1E5EEC}" type="parTrans" cxnId="{0636B953-5BD9-4EFB-8E95-FAD4E38A9AD1}">
      <dgm:prSet/>
      <dgm:spPr/>
      <dgm:t>
        <a:bodyPr/>
        <a:lstStyle/>
        <a:p>
          <a:endParaRPr lang="ru-RU"/>
        </a:p>
      </dgm:t>
    </dgm:pt>
    <dgm:pt modelId="{90929956-BD7F-4075-AE55-6E54DD1EFA35}" type="sibTrans" cxnId="{0636B953-5BD9-4EFB-8E95-FAD4E38A9AD1}">
      <dgm:prSet/>
      <dgm:spPr/>
      <dgm:t>
        <a:bodyPr/>
        <a:lstStyle/>
        <a:p>
          <a:endParaRPr lang="ru-RU"/>
        </a:p>
      </dgm:t>
    </dgm:pt>
    <dgm:pt modelId="{7512506E-ED23-4F9D-A796-EC954892D4E1}">
      <dgm:prSet/>
      <dgm:spPr>
        <a:solidFill>
          <a:srgbClr val="FDFDD1">
            <a:alpha val="90000"/>
          </a:srgbClr>
        </a:solidFill>
        <a:ln w="28575"/>
      </dgm:spPr>
      <dgm:t>
        <a:bodyPr/>
        <a:lstStyle/>
        <a:p>
          <a:r>
            <a:rPr lang="ru-RU" dirty="0" err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Деконъюгированные</a:t>
          </a:r>
          <a:r>
            <a:rPr lang="ru-RU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желчные кислоты, </a:t>
          </a:r>
          <a:r>
            <a:rPr lang="ru-RU" dirty="0" err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лизолецитин</a:t>
          </a:r>
          <a:endParaRPr lang="ru-RU" dirty="0">
            <a:solidFill>
              <a:schemeClr val="accent4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5487E-C8FA-4455-B75C-C187AC6A7DD6}" type="parTrans" cxnId="{F6A51A52-D235-495F-8A38-65AAF33A1BA3}">
      <dgm:prSet/>
      <dgm:spPr/>
      <dgm:t>
        <a:bodyPr/>
        <a:lstStyle/>
        <a:p>
          <a:endParaRPr lang="ru-RU"/>
        </a:p>
      </dgm:t>
    </dgm:pt>
    <dgm:pt modelId="{DDDBC83A-CCB5-4200-BD13-B21C149CEDC1}" type="sibTrans" cxnId="{F6A51A52-D235-495F-8A38-65AAF33A1BA3}">
      <dgm:prSet/>
      <dgm:spPr/>
      <dgm:t>
        <a:bodyPr/>
        <a:lstStyle/>
        <a:p>
          <a:endParaRPr lang="ru-RU"/>
        </a:p>
      </dgm:t>
    </dgm:pt>
    <dgm:pt modelId="{ADE412CC-7159-4CB6-8363-30BB7BF19933}" type="pres">
      <dgm:prSet presAssocID="{4451ECD6-01F0-4A1C-80A7-9266F57A9B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DAA41E-8116-454A-BC8C-F128F29900D1}" type="pres">
      <dgm:prSet presAssocID="{C862744A-0D4F-472C-BAC1-CB5262D1A9EA}" presName="linNode" presStyleCnt="0"/>
      <dgm:spPr/>
    </dgm:pt>
    <dgm:pt modelId="{2FD65F7C-D842-41EC-93D6-A4B1E773B59F}" type="pres">
      <dgm:prSet presAssocID="{C862744A-0D4F-472C-BAC1-CB5262D1A9EA}" presName="parentShp" presStyleLbl="node1" presStyleIdx="0" presStyleCnt="1" custScaleX="100000" custScaleY="82609" custLinFactNeighborY="9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4A06B-D6A2-4BD8-B321-879731399852}" type="pres">
      <dgm:prSet presAssocID="{C862744A-0D4F-472C-BAC1-CB5262D1A9EA}" presName="childShp" presStyleLbl="bgAccFollowNode1" presStyleIdx="0" presStyleCnt="1" custLinFactNeighborX="0" custLinFactNeighborY="2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D406D-CE32-4E71-8E2C-17D1F8D6D3BF}" type="presOf" srcId="{C862744A-0D4F-472C-BAC1-CB5262D1A9EA}" destId="{2FD65F7C-D842-41EC-93D6-A4B1E773B59F}" srcOrd="0" destOrd="0" presId="urn:microsoft.com/office/officeart/2005/8/layout/vList6"/>
    <dgm:cxn modelId="{F6A51A52-D235-495F-8A38-65AAF33A1BA3}" srcId="{C862744A-0D4F-472C-BAC1-CB5262D1A9EA}" destId="{7512506E-ED23-4F9D-A796-EC954892D4E1}" srcOrd="3" destOrd="0" parTransId="{4A75487E-C8FA-4455-B75C-C187AC6A7DD6}" sibTransId="{DDDBC83A-CCB5-4200-BD13-B21C149CEDC1}"/>
    <dgm:cxn modelId="{857EDD74-E985-4BF6-8EBF-0C8A293CE44D}" srcId="{C862744A-0D4F-472C-BAC1-CB5262D1A9EA}" destId="{4DA3273F-1F75-4E4C-8E2F-2C282DA05AD8}" srcOrd="0" destOrd="0" parTransId="{08108C1E-A3CB-44A7-988B-926EE80385AB}" sibTransId="{59CAE750-1C66-481A-9D8E-5B488E5D95C4}"/>
    <dgm:cxn modelId="{D5772C9B-8482-4B28-B191-CAE333C80C56}" srcId="{C862744A-0D4F-472C-BAC1-CB5262D1A9EA}" destId="{759912F1-01BC-469E-9B16-0EDE8C502E5E}" srcOrd="1" destOrd="0" parTransId="{B1F62BAD-F5B1-4FC4-80C1-C50DEE98BC0D}" sibTransId="{2A56A2AC-817C-45E7-B95E-59237630EF1D}"/>
    <dgm:cxn modelId="{29D1181F-6E4D-4161-A5F0-70B322E21A18}" type="presOf" srcId="{759912F1-01BC-469E-9B16-0EDE8C502E5E}" destId="{D7A4A06B-D6A2-4BD8-B321-879731399852}" srcOrd="0" destOrd="1" presId="urn:microsoft.com/office/officeart/2005/8/layout/vList6"/>
    <dgm:cxn modelId="{975279BB-A360-4515-9573-80B9543DC064}" type="presOf" srcId="{4451ECD6-01F0-4A1C-80A7-9266F57A9BCA}" destId="{ADE412CC-7159-4CB6-8363-30BB7BF19933}" srcOrd="0" destOrd="0" presId="urn:microsoft.com/office/officeart/2005/8/layout/vList6"/>
    <dgm:cxn modelId="{56AB1613-4AF7-434C-82D6-FD8BA58F8E6D}" type="presOf" srcId="{4DA3273F-1F75-4E4C-8E2F-2C282DA05AD8}" destId="{D7A4A06B-D6A2-4BD8-B321-879731399852}" srcOrd="0" destOrd="0" presId="urn:microsoft.com/office/officeart/2005/8/layout/vList6"/>
    <dgm:cxn modelId="{A82DAA98-D977-499F-9715-111B245FCDC8}" srcId="{4451ECD6-01F0-4A1C-80A7-9266F57A9BCA}" destId="{C862744A-0D4F-472C-BAC1-CB5262D1A9EA}" srcOrd="0" destOrd="0" parTransId="{3C8DDD04-BEDC-4A4F-87DB-B28CF377042A}" sibTransId="{21EEF951-6755-472F-AE40-268EA25A4FA4}"/>
    <dgm:cxn modelId="{1B0419E5-692E-4094-8048-E0113C835222}" type="presOf" srcId="{36AD093E-34CE-4FAD-93D3-1BC9452B40C6}" destId="{D7A4A06B-D6A2-4BD8-B321-879731399852}" srcOrd="0" destOrd="2" presId="urn:microsoft.com/office/officeart/2005/8/layout/vList6"/>
    <dgm:cxn modelId="{0636B953-5BD9-4EFB-8E95-FAD4E38A9AD1}" srcId="{C862744A-0D4F-472C-BAC1-CB5262D1A9EA}" destId="{36AD093E-34CE-4FAD-93D3-1BC9452B40C6}" srcOrd="2" destOrd="0" parTransId="{53CBAF7A-8FA5-41E6-BF73-21582F1E5EEC}" sibTransId="{90929956-BD7F-4075-AE55-6E54DD1EFA35}"/>
    <dgm:cxn modelId="{46AEEF15-D424-46FA-94D9-E2C4789D9366}" type="presOf" srcId="{7512506E-ED23-4F9D-A796-EC954892D4E1}" destId="{D7A4A06B-D6A2-4BD8-B321-879731399852}" srcOrd="0" destOrd="3" presId="urn:microsoft.com/office/officeart/2005/8/layout/vList6"/>
    <dgm:cxn modelId="{4FD1A13E-CDE6-4453-A18C-1E8AA0B332FA}" type="presParOf" srcId="{ADE412CC-7159-4CB6-8363-30BB7BF19933}" destId="{FADAA41E-8116-454A-BC8C-F128F29900D1}" srcOrd="0" destOrd="0" presId="urn:microsoft.com/office/officeart/2005/8/layout/vList6"/>
    <dgm:cxn modelId="{A5F94ED4-C786-4B49-94BB-FF769F1E8104}" type="presParOf" srcId="{FADAA41E-8116-454A-BC8C-F128F29900D1}" destId="{2FD65F7C-D842-41EC-93D6-A4B1E773B59F}" srcOrd="0" destOrd="0" presId="urn:microsoft.com/office/officeart/2005/8/layout/vList6"/>
    <dgm:cxn modelId="{21ADB8FA-9B0E-4491-A4A0-D6FB106F154A}" type="presParOf" srcId="{FADAA41E-8116-454A-BC8C-F128F29900D1}" destId="{D7A4A06B-D6A2-4BD8-B321-879731399852}" srcOrd="1" destOrd="0" presId="urn:microsoft.com/office/officeart/2005/8/layout/vList6"/>
  </dgm:cxnLst>
  <dgm:bg>
    <a:noFill/>
    <a:effectLst>
      <a:outerShdw blurRad="50800" dist="50800" dir="5400000" algn="ctr" rotWithShape="0">
        <a:srgbClr val="000000">
          <a:alpha val="67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F95B6-8618-4AEB-902E-2FE03ACBDB26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FCEE5-4646-4EB8-B89A-91A25D83C33D}">
      <dgm:prSet phldrT="[Текст]" custT="1"/>
      <dgm:spPr>
        <a:solidFill>
          <a:srgbClr val="6699CC"/>
        </a:solidFill>
      </dgm:spPr>
      <dgm:t>
        <a:bodyPr/>
        <a:lstStyle/>
        <a:p>
          <a:r>
            <a:rPr lang="ru-RU" sz="2400" b="1" dirty="0">
              <a:solidFill>
                <a:schemeClr val="accent4">
                  <a:lumMod val="10000"/>
                </a:schemeClr>
              </a:solidFill>
            </a:rPr>
            <a:t>Гематогенные</a:t>
          </a:r>
        </a:p>
      </dgm:t>
    </dgm:pt>
    <dgm:pt modelId="{5EE23B64-2D9E-4E9D-A45D-5CE2B7701AF2}" type="parTrans" cxnId="{671303F4-AF92-41BA-B80E-460ECBE5DCCC}">
      <dgm:prSet/>
      <dgm:spPr/>
      <dgm:t>
        <a:bodyPr/>
        <a:lstStyle/>
        <a:p>
          <a:endParaRPr lang="ru-RU"/>
        </a:p>
      </dgm:t>
    </dgm:pt>
    <dgm:pt modelId="{C25AA15E-B3F4-4051-9829-715AEC3C84E5}" type="sibTrans" cxnId="{671303F4-AF92-41BA-B80E-460ECBE5DCCC}">
      <dgm:prSet/>
      <dgm:spPr/>
      <dgm:t>
        <a:bodyPr/>
        <a:lstStyle/>
        <a:p>
          <a:endParaRPr lang="ru-RU"/>
        </a:p>
      </dgm:t>
    </dgm:pt>
    <dgm:pt modelId="{0355B068-EEB9-4BB9-AF94-5BA489D02BB5}">
      <dgm:prSet phldrT="[Текст]" custT="1"/>
      <dgm:spPr>
        <a:solidFill>
          <a:srgbClr val="FDFDD1">
            <a:alpha val="90000"/>
          </a:srgb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400" dirty="0" err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Провоспалительные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400" dirty="0" err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вазоактивные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медиаторы</a:t>
          </a:r>
        </a:p>
      </dgm:t>
    </dgm:pt>
    <dgm:pt modelId="{8E24C596-CAA6-44B1-9BE4-66B7BBB8D107}" type="parTrans" cxnId="{59AD6DE9-3487-4A13-88C4-5177FF03295B}">
      <dgm:prSet/>
      <dgm:spPr/>
      <dgm:t>
        <a:bodyPr/>
        <a:lstStyle/>
        <a:p>
          <a:endParaRPr lang="ru-RU"/>
        </a:p>
      </dgm:t>
    </dgm:pt>
    <dgm:pt modelId="{D30E1F8B-A9CC-4860-83FF-03025B9DB99A}" type="sibTrans" cxnId="{59AD6DE9-3487-4A13-88C4-5177FF03295B}">
      <dgm:prSet/>
      <dgm:spPr/>
      <dgm:t>
        <a:bodyPr/>
        <a:lstStyle/>
        <a:p>
          <a:endParaRPr lang="ru-RU"/>
        </a:p>
      </dgm:t>
    </dgm:pt>
    <dgm:pt modelId="{85B67905-B0F5-46CF-ACBE-F59046928651}">
      <dgm:prSet phldrT="[Текст]" custT="1"/>
      <dgm:spPr>
        <a:solidFill>
          <a:srgbClr val="FDFDD1">
            <a:alpha val="90000"/>
          </a:srgb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Продукты нарушенных метаболических процессов (мочевина, мочевая кислота </a:t>
          </a:r>
          <a:r>
            <a:rPr lang="ru-RU" sz="14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др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.)</a:t>
          </a:r>
        </a:p>
      </dgm:t>
    </dgm:pt>
    <dgm:pt modelId="{70DD443D-FBC1-43C3-A852-95A0B80D6C73}" type="parTrans" cxnId="{FF887497-3345-4CB6-8816-485C9822C3B2}">
      <dgm:prSet/>
      <dgm:spPr/>
      <dgm:t>
        <a:bodyPr/>
        <a:lstStyle/>
        <a:p>
          <a:endParaRPr lang="ru-RU"/>
        </a:p>
      </dgm:t>
    </dgm:pt>
    <dgm:pt modelId="{8AAB6FA1-8F91-4D8C-82C2-C4966FCA9EC6}" type="sibTrans" cxnId="{FF887497-3345-4CB6-8816-485C9822C3B2}">
      <dgm:prSet/>
      <dgm:spPr/>
      <dgm:t>
        <a:bodyPr/>
        <a:lstStyle/>
        <a:p>
          <a:endParaRPr lang="ru-RU"/>
        </a:p>
      </dgm:t>
    </dgm:pt>
    <dgm:pt modelId="{D637B58E-D8F8-4B17-A711-1491ECFCCB5C}">
      <dgm:prSet phldrT="[Текст]" custT="1"/>
      <dgm:spPr>
        <a:solidFill>
          <a:srgbClr val="FDFDD1">
            <a:alpha val="90000"/>
          </a:srgb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Токсические субстанции, поступающие  в </a:t>
          </a:r>
          <a:r>
            <a:rPr lang="ru-RU" sz="14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организм, минуя 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ЖКТ  </a:t>
          </a:r>
        </a:p>
      </dgm:t>
    </dgm:pt>
    <dgm:pt modelId="{F9B3632A-9AC0-4120-9588-5DC0C3754899}" type="parTrans" cxnId="{0E7C24A1-E09C-4830-9008-25DACEE0FBFD}">
      <dgm:prSet/>
      <dgm:spPr/>
      <dgm:t>
        <a:bodyPr/>
        <a:lstStyle/>
        <a:p>
          <a:endParaRPr lang="ru-RU"/>
        </a:p>
      </dgm:t>
    </dgm:pt>
    <dgm:pt modelId="{ECE85156-E540-4FE7-AC04-F63B33D8228D}" type="sibTrans" cxnId="{0E7C24A1-E09C-4830-9008-25DACEE0FBFD}">
      <dgm:prSet/>
      <dgm:spPr/>
      <dgm:t>
        <a:bodyPr/>
        <a:lstStyle/>
        <a:p>
          <a:endParaRPr lang="ru-RU"/>
        </a:p>
      </dgm:t>
    </dgm:pt>
    <dgm:pt modelId="{D36B94BE-42C3-456A-9872-E207098C4BB9}" type="pres">
      <dgm:prSet presAssocID="{BDFF95B6-8618-4AEB-902E-2FE03ACBDB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96D2A4-7DD8-4872-BD9A-40E039A007CD}" type="pres">
      <dgm:prSet presAssocID="{EB1FCEE5-4646-4EB8-B89A-91A25D83C33D}" presName="linNode" presStyleCnt="0"/>
      <dgm:spPr/>
    </dgm:pt>
    <dgm:pt modelId="{9700D4F2-30CF-4804-8621-D05A70041E2C}" type="pres">
      <dgm:prSet presAssocID="{EB1FCEE5-4646-4EB8-B89A-91A25D83C33D}" presName="parentShp" presStyleLbl="node1" presStyleIdx="0" presStyleCnt="1" custScaleX="106024" custScaleY="82609" custLinFactNeighborX="-77" custLinFactNeighborY="-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3CC1C-0564-4CE9-A73C-8972AF646A15}" type="pres">
      <dgm:prSet presAssocID="{EB1FCEE5-4646-4EB8-B89A-91A25D83C33D}" presName="childShp" presStyleLbl="bgAccFollowNode1" presStyleIdx="0" presStyleCnt="1" custScaleY="100098" custLinFactNeighborX="-4576" custLinFactNeighborY="-4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87497-3345-4CB6-8816-485C9822C3B2}" srcId="{EB1FCEE5-4646-4EB8-B89A-91A25D83C33D}" destId="{85B67905-B0F5-46CF-ACBE-F59046928651}" srcOrd="1" destOrd="0" parTransId="{70DD443D-FBC1-43C3-A852-95A0B80D6C73}" sibTransId="{8AAB6FA1-8F91-4D8C-82C2-C4966FCA9EC6}"/>
    <dgm:cxn modelId="{671303F4-AF92-41BA-B80E-460ECBE5DCCC}" srcId="{BDFF95B6-8618-4AEB-902E-2FE03ACBDB26}" destId="{EB1FCEE5-4646-4EB8-B89A-91A25D83C33D}" srcOrd="0" destOrd="0" parTransId="{5EE23B64-2D9E-4E9D-A45D-5CE2B7701AF2}" sibTransId="{C25AA15E-B3F4-4051-9829-715AEC3C84E5}"/>
    <dgm:cxn modelId="{BE8C1787-84D1-4E6D-A541-B1183ABF33CD}" type="presOf" srcId="{85B67905-B0F5-46CF-ACBE-F59046928651}" destId="{F993CC1C-0564-4CE9-A73C-8972AF646A15}" srcOrd="0" destOrd="1" presId="urn:microsoft.com/office/officeart/2005/8/layout/vList6"/>
    <dgm:cxn modelId="{99BA763C-46EF-43EF-90DF-8C5D34AAAC40}" type="presOf" srcId="{EB1FCEE5-4646-4EB8-B89A-91A25D83C33D}" destId="{9700D4F2-30CF-4804-8621-D05A70041E2C}" srcOrd="0" destOrd="0" presId="urn:microsoft.com/office/officeart/2005/8/layout/vList6"/>
    <dgm:cxn modelId="{A11780E2-337F-445F-A8C7-1894A5A6C84D}" type="presOf" srcId="{0355B068-EEB9-4BB9-AF94-5BA489D02BB5}" destId="{F993CC1C-0564-4CE9-A73C-8972AF646A15}" srcOrd="0" destOrd="0" presId="urn:microsoft.com/office/officeart/2005/8/layout/vList6"/>
    <dgm:cxn modelId="{59AD6DE9-3487-4A13-88C4-5177FF03295B}" srcId="{EB1FCEE5-4646-4EB8-B89A-91A25D83C33D}" destId="{0355B068-EEB9-4BB9-AF94-5BA489D02BB5}" srcOrd="0" destOrd="0" parTransId="{8E24C596-CAA6-44B1-9BE4-66B7BBB8D107}" sibTransId="{D30E1F8B-A9CC-4860-83FF-03025B9DB99A}"/>
    <dgm:cxn modelId="{6D9AB4C9-BBCE-495C-A24E-2034B706CEDF}" type="presOf" srcId="{BDFF95B6-8618-4AEB-902E-2FE03ACBDB26}" destId="{D36B94BE-42C3-456A-9872-E207098C4BB9}" srcOrd="0" destOrd="0" presId="urn:microsoft.com/office/officeart/2005/8/layout/vList6"/>
    <dgm:cxn modelId="{0E7C24A1-E09C-4830-9008-25DACEE0FBFD}" srcId="{EB1FCEE5-4646-4EB8-B89A-91A25D83C33D}" destId="{D637B58E-D8F8-4B17-A711-1491ECFCCB5C}" srcOrd="2" destOrd="0" parTransId="{F9B3632A-9AC0-4120-9588-5DC0C3754899}" sibTransId="{ECE85156-E540-4FE7-AC04-F63B33D8228D}"/>
    <dgm:cxn modelId="{136595BA-9305-4F73-BF7D-84820EE41617}" type="presOf" srcId="{D637B58E-D8F8-4B17-A711-1491ECFCCB5C}" destId="{F993CC1C-0564-4CE9-A73C-8972AF646A15}" srcOrd="0" destOrd="2" presId="urn:microsoft.com/office/officeart/2005/8/layout/vList6"/>
    <dgm:cxn modelId="{138EC99D-6472-48A2-9D5A-EC9056D06E1A}" type="presParOf" srcId="{D36B94BE-42C3-456A-9872-E207098C4BB9}" destId="{0A96D2A4-7DD8-4872-BD9A-40E039A007CD}" srcOrd="0" destOrd="0" presId="urn:microsoft.com/office/officeart/2005/8/layout/vList6"/>
    <dgm:cxn modelId="{3DF173EE-AC4E-46B3-8853-C9DFD8935BE0}" type="presParOf" srcId="{0A96D2A4-7DD8-4872-BD9A-40E039A007CD}" destId="{9700D4F2-30CF-4804-8621-D05A70041E2C}" srcOrd="0" destOrd="0" presId="urn:microsoft.com/office/officeart/2005/8/layout/vList6"/>
    <dgm:cxn modelId="{FFDA4CB2-758A-4142-AA5D-824AD1FE259E}" type="presParOf" srcId="{0A96D2A4-7DD8-4872-BD9A-40E039A007CD}" destId="{F993CC1C-0564-4CE9-A73C-8972AF646A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4838-C099-4EDC-BC75-B56C6A58269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B922-E7A0-4906-BB86-672D443C0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3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8772F9-CE90-4F75-BEDA-F3BCB4DC1B7D}" type="slidenum">
              <a:rPr lang="ru-RU" altLang="ru-RU" smtClean="0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4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0FEE-2511-4795-B56D-700B4FC159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7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5940-256E-4B3A-B371-C2E9C22431A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1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0FEE-2511-4795-B56D-700B4FC159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6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3 уровня защиты: </a:t>
            </a:r>
          </a:p>
          <a:p>
            <a:pPr marL="342900" indent="-342900" algn="ctr">
              <a:buAutoNum type="arabicPeriod"/>
            </a:pPr>
            <a:r>
              <a:rPr lang="ru-RU" dirty="0" err="1"/>
              <a:t>Преэпителиальная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слизисто</a:t>
            </a:r>
            <a:r>
              <a:rPr lang="ru-RU" dirty="0"/>
              <a:t> </a:t>
            </a:r>
            <a:r>
              <a:rPr lang="mr-IN" dirty="0"/>
              <a:t>–</a:t>
            </a:r>
            <a:r>
              <a:rPr lang="ru-RU" dirty="0"/>
              <a:t> бикарбонатный барьер)</a:t>
            </a:r>
          </a:p>
          <a:p>
            <a:pPr algn="ctr"/>
            <a:r>
              <a:rPr lang="ru-RU" dirty="0"/>
              <a:t>2. Эпителиальная </a:t>
            </a:r>
          </a:p>
          <a:p>
            <a:pPr algn="ctr"/>
            <a:r>
              <a:rPr lang="ru-RU" dirty="0"/>
              <a:t>(слой эпителиальных клеток, </a:t>
            </a:r>
          </a:p>
          <a:p>
            <a:pPr algn="ctr"/>
            <a:r>
              <a:rPr lang="ru-RU" dirty="0"/>
              <a:t>соединённых плотными контактами)</a:t>
            </a:r>
          </a:p>
          <a:p>
            <a:pPr algn="ctr"/>
            <a:r>
              <a:rPr lang="ru-RU" dirty="0"/>
              <a:t>3. Субэпителиальная (тканевый комплекс</a:t>
            </a:r>
          </a:p>
          <a:p>
            <a:pPr algn="ctr"/>
            <a:r>
              <a:rPr lang="ru-RU" dirty="0"/>
              <a:t>клеток и матрикса собственной пластинки) </a:t>
            </a:r>
          </a:p>
          <a:p>
            <a:endParaRPr lang="ru-RU" dirty="0"/>
          </a:p>
          <a:p>
            <a:r>
              <a:rPr lang="ru-RU" dirty="0" err="1"/>
              <a:t>Ребагит</a:t>
            </a:r>
            <a:r>
              <a:rPr lang="ru-RU" baseline="0" dirty="0"/>
              <a:t> – улучшает строение плотных контактов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Ребамипид обеспечивает защиту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слизистои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оболочки желудочно-кишечного тракта благо- даря стимулированию синтеза простагландинов и ингибированию продуктов окислительного стресса,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провоспалительных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цитокинов и хемо-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Препарат способствует улучшению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воснабжения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слизистои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оболочки желудка,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синтез гликопротеинов и бикарбонатов, усиливает пролиферацию эпителиальных клеток желудка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основе механизмов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действия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препарата лежит индукция синтеза эндогенных простагландинов E2 и GI2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слизистои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оболочке ЖКТ, что приводит к активации ее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физиологическои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защиты. В результате улучшается кровоток в стенках ЖКТ и усиливается пролиферация эпителиальных клеток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цитопротективныи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эффект), происходит подавление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проницаемости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слизистои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оболочки, выведение свободных радикалов, повышается секреция гликопротеинов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желудочнои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слизи и реализуется противовоспалительное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действие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u="sng" dirty="0"/>
              <a:t>Ссылки для</a:t>
            </a:r>
            <a:r>
              <a:rPr lang="ru-RU" b="1" u="sng" baseline="0" dirty="0"/>
              <a:t> </a:t>
            </a:r>
            <a:r>
              <a:rPr lang="ru-RU" baseline="0" dirty="0"/>
              <a:t>①</a:t>
            </a:r>
          </a:p>
          <a:p>
            <a:r>
              <a:rPr lang="ru-RU" dirty="0"/>
              <a:t>1. «Противовоспалительный эффект </a:t>
            </a:r>
            <a:r>
              <a:rPr lang="ru-RU" dirty="0" err="1"/>
              <a:t>ребамипида</a:t>
            </a:r>
            <a:r>
              <a:rPr lang="ru-RU" dirty="0"/>
              <a:t> в зависимости от наличия НР у больных с хроническим эрозивным гастритом: </a:t>
            </a:r>
            <a:r>
              <a:rPr lang="ru-RU" dirty="0" err="1"/>
              <a:t>рандомизированное</a:t>
            </a:r>
            <a:r>
              <a:rPr lang="ru-RU" dirty="0"/>
              <a:t> </a:t>
            </a:r>
            <a:r>
              <a:rPr lang="ru-RU" dirty="0" err="1"/>
              <a:t>сукральфат</a:t>
            </a:r>
            <a:r>
              <a:rPr lang="ru-RU" dirty="0"/>
              <a:t>-контролируемое многоцентровое исследование </a:t>
            </a:r>
            <a:r>
              <a:rPr lang="ru-RU" dirty="0" err="1"/>
              <a:t>China</a:t>
            </a:r>
            <a:r>
              <a:rPr lang="ru-RU" dirty="0"/>
              <a:t>-STARS», </a:t>
            </a:r>
            <a:r>
              <a:rPr lang="ru-RU" dirty="0" err="1"/>
              <a:t>Du</a:t>
            </a:r>
            <a:r>
              <a:rPr lang="ru-RU" dirty="0"/>
              <a:t> </a:t>
            </a:r>
            <a:r>
              <a:rPr lang="ru-RU" dirty="0" err="1"/>
              <a:t>Y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., 2008; </a:t>
            </a:r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www.ncbi.nlm.nih.gov</a:t>
            </a:r>
            <a:r>
              <a:rPr lang="ru-RU" dirty="0"/>
              <a:t>/</a:t>
            </a:r>
            <a:r>
              <a:rPr lang="ru-RU" dirty="0" err="1"/>
              <a:t>pubmed</a:t>
            </a:r>
            <a:r>
              <a:rPr lang="ru-RU" dirty="0"/>
              <a:t>/18288617</a:t>
            </a:r>
          </a:p>
          <a:p>
            <a:r>
              <a:rPr lang="ru-RU" dirty="0"/>
              <a:t>2. «Лечение ребамипидом активирует </a:t>
            </a:r>
            <a:r>
              <a:rPr lang="ru-RU" dirty="0" err="1"/>
              <a:t>эпидермальный</a:t>
            </a:r>
            <a:r>
              <a:rPr lang="ru-RU" dirty="0"/>
              <a:t> фактор роста путем связывания с его рецептором в нормальной и изъязвленной слизистой оболочке желудка крыс: один из механизмов  </a:t>
            </a:r>
            <a:r>
              <a:rPr lang="ru-RU" dirty="0" err="1"/>
              <a:t>язвозаживляющего</a:t>
            </a:r>
            <a:r>
              <a:rPr lang="ru-RU" dirty="0"/>
              <a:t> действия ребамипида» В </a:t>
            </a:r>
            <a:r>
              <a:rPr lang="ru-RU" dirty="0" err="1"/>
              <a:t>Tarnawski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1998 https://www.ncbi.nlm.nih.gov/labs/articles/9753233/</a:t>
            </a:r>
          </a:p>
          <a:p>
            <a:r>
              <a:rPr lang="ru-RU" dirty="0"/>
              <a:t>3. «Эффект </a:t>
            </a:r>
            <a:r>
              <a:rPr lang="ru-RU" dirty="0" err="1"/>
              <a:t>ребамипида</a:t>
            </a:r>
            <a:r>
              <a:rPr lang="ru-RU" dirty="0"/>
              <a:t> на экспрессию рецептора простагландина  EP4 СОЖ  у крыс» </a:t>
            </a:r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www.ncbi.nlm.nih.gov</a:t>
            </a:r>
            <a:r>
              <a:rPr lang="ru-RU" dirty="0"/>
              <a:t>/</a:t>
            </a:r>
            <a:r>
              <a:rPr lang="ru-RU" dirty="0" err="1"/>
              <a:t>pubmed</a:t>
            </a:r>
            <a:r>
              <a:rPr lang="ru-RU" dirty="0"/>
              <a:t>/10882227</a:t>
            </a:r>
          </a:p>
          <a:p>
            <a:r>
              <a:rPr lang="ru-RU" b="1" u="sng" dirty="0"/>
              <a:t>Ссылки для </a:t>
            </a:r>
            <a:r>
              <a:rPr lang="ru-RU" dirty="0"/>
              <a:t>②</a:t>
            </a:r>
          </a:p>
          <a:p>
            <a:r>
              <a:rPr lang="ru-RU" dirty="0"/>
              <a:t>1. «Ребамипид  оказывает защитный эффект на стабильность </a:t>
            </a:r>
            <a:r>
              <a:rPr lang="ru-RU" dirty="0" err="1"/>
              <a:t>митохондриальной</a:t>
            </a:r>
            <a:r>
              <a:rPr lang="ru-RU" dirty="0"/>
              <a:t> мембраны эпителиальных клеток желудка,  процессы перекисного окисления липидов и </a:t>
            </a:r>
            <a:r>
              <a:rPr lang="ru-RU" dirty="0" err="1"/>
              <a:t>апоптоз</a:t>
            </a:r>
            <a:r>
              <a:rPr lang="ru-RU" dirty="0"/>
              <a:t>  эпителиальных  клеток желудка при </a:t>
            </a:r>
            <a:r>
              <a:rPr lang="ru-RU" dirty="0" err="1"/>
              <a:t>индометацин</a:t>
            </a:r>
            <a:r>
              <a:rPr lang="ru-RU" dirty="0"/>
              <a:t>-индуцированном поражении желудка» </a:t>
            </a:r>
            <a:r>
              <a:rPr lang="ru-RU" dirty="0" err="1"/>
              <a:t>Nagano</a:t>
            </a:r>
            <a:r>
              <a:rPr lang="ru-RU" dirty="0"/>
              <a:t> Y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., 2005 https://www.ncbi.nlm.nih.gov/pubmed/16184425</a:t>
            </a:r>
          </a:p>
          <a:p>
            <a:r>
              <a:rPr lang="ru-RU" dirty="0"/>
              <a:t>2. «Молекулярный анализ подавления интерлейкина-8 под </a:t>
            </a:r>
            <a:r>
              <a:rPr lang="ru-RU" dirty="0" err="1"/>
              <a:t>влинием</a:t>
            </a:r>
            <a:r>
              <a:rPr lang="ru-RU" dirty="0"/>
              <a:t> </a:t>
            </a:r>
            <a:r>
              <a:rPr lang="ru-RU" dirty="0" err="1"/>
              <a:t>ребамипида</a:t>
            </a:r>
            <a:r>
              <a:rPr lang="ru-RU" dirty="0"/>
              <a:t> у НР -положительных пациентов с раком желудка» </a:t>
            </a:r>
            <a:r>
              <a:rPr lang="ru-RU" dirty="0" err="1"/>
              <a:t>Aihara</a:t>
            </a:r>
            <a:r>
              <a:rPr lang="ru-RU" dirty="0"/>
              <a:t> </a:t>
            </a:r>
            <a:r>
              <a:rPr lang="ru-RU" dirty="0" err="1"/>
              <a:t>M</a:t>
            </a:r>
            <a:r>
              <a:rPr lang="ru-RU" dirty="0"/>
              <a:t>.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, 1998 </a:t>
            </a:r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www.ncbi.nlm.nih.gov</a:t>
            </a:r>
            <a:r>
              <a:rPr lang="ru-RU" dirty="0"/>
              <a:t>/</a:t>
            </a:r>
            <a:r>
              <a:rPr lang="ru-RU" dirty="0" err="1"/>
              <a:t>pubmed</a:t>
            </a:r>
            <a:r>
              <a:rPr lang="ru-RU" dirty="0"/>
              <a:t>/9753246</a:t>
            </a:r>
          </a:p>
          <a:p>
            <a:r>
              <a:rPr lang="ru-RU" dirty="0"/>
              <a:t>3. «Длительная терапия  ребамипидом улучшает течение НР-</a:t>
            </a:r>
            <a:r>
              <a:rPr lang="ru-RU" dirty="0" err="1"/>
              <a:t>ассоциированнного</a:t>
            </a:r>
            <a:r>
              <a:rPr lang="ru-RU" dirty="0"/>
              <a:t> хронического гастрита», Haruma K.et all.,2002 https://www.ncbi.nlm.nih.gov/pubmed/11991622</a:t>
            </a:r>
          </a:p>
          <a:p>
            <a:r>
              <a:rPr lang="ru-RU" dirty="0"/>
              <a:t>4. «Обзорная статья: </a:t>
            </a:r>
            <a:r>
              <a:rPr lang="ru-RU" dirty="0" err="1"/>
              <a:t>ребамипид</a:t>
            </a:r>
            <a:r>
              <a:rPr lang="ru-RU" dirty="0"/>
              <a:t> и пищеварительный </a:t>
            </a:r>
            <a:r>
              <a:rPr lang="ru-RU" dirty="0" err="1"/>
              <a:t>эпителиальноый</a:t>
            </a:r>
            <a:r>
              <a:rPr lang="ru-RU" dirty="0"/>
              <a:t> барьер». </a:t>
            </a:r>
            <a:r>
              <a:rPr lang="ru-RU" dirty="0" err="1"/>
              <a:t>Matysiak-Budnik</a:t>
            </a:r>
            <a:r>
              <a:rPr lang="ru-RU" dirty="0"/>
              <a:t> </a:t>
            </a:r>
            <a:r>
              <a:rPr lang="ru-RU" dirty="0" err="1"/>
              <a:t>T</a:t>
            </a:r>
            <a:r>
              <a:rPr lang="ru-RU" dirty="0"/>
              <a:t> /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., 2003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europepmc.org</a:t>
            </a:r>
            <a:r>
              <a:rPr lang="ru-RU" dirty="0"/>
              <a:t>/</a:t>
            </a:r>
            <a:r>
              <a:rPr lang="ru-RU" dirty="0" err="1"/>
              <a:t>abstract</a:t>
            </a:r>
            <a:r>
              <a:rPr lang="ru-RU" dirty="0"/>
              <a:t>/</a:t>
            </a:r>
            <a:r>
              <a:rPr lang="ru-RU" dirty="0" err="1"/>
              <a:t>med</a:t>
            </a:r>
            <a:r>
              <a:rPr lang="ru-RU" dirty="0"/>
              <a:t>/12925141</a:t>
            </a:r>
          </a:p>
          <a:p>
            <a:r>
              <a:rPr lang="ru-RU" b="1" dirty="0"/>
              <a:t>Ссылки для </a:t>
            </a:r>
            <a:r>
              <a:rPr lang="ru-RU" dirty="0"/>
              <a:t>③</a:t>
            </a:r>
          </a:p>
          <a:p>
            <a:r>
              <a:rPr lang="ru-RU" dirty="0"/>
              <a:t>1.«Профилактическое действие </a:t>
            </a:r>
            <a:r>
              <a:rPr lang="ru-RU" dirty="0" err="1"/>
              <a:t>ребамипида</a:t>
            </a:r>
            <a:r>
              <a:rPr lang="ru-RU" dirty="0"/>
              <a:t> при аспирин-индуцированных поражениях желудка и при  нарушениях комплекса контактов между клетками (</a:t>
            </a:r>
            <a:r>
              <a:rPr lang="ru-RU" dirty="0" err="1"/>
              <a:t>zonula</a:t>
            </a:r>
            <a:r>
              <a:rPr lang="ru-RU" dirty="0"/>
              <a:t> </a:t>
            </a:r>
            <a:r>
              <a:rPr lang="ru-RU" dirty="0" err="1"/>
              <a:t>occludens</a:t>
            </a:r>
            <a:r>
              <a:rPr lang="ru-RU" dirty="0"/>
              <a:t>)» </a:t>
            </a:r>
            <a:r>
              <a:rPr lang="ru-RU" dirty="0" err="1"/>
              <a:t>Suzuki</a:t>
            </a:r>
            <a:r>
              <a:rPr lang="ru-RU" dirty="0"/>
              <a:t> </a:t>
            </a:r>
            <a:r>
              <a:rPr lang="ru-RU" dirty="0" err="1"/>
              <a:t>T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, 2008</a:t>
            </a:r>
          </a:p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www.ncbi.nlm.nih.gov</a:t>
            </a:r>
            <a:r>
              <a:rPr lang="ru-RU" dirty="0"/>
              <a:t>/</a:t>
            </a:r>
            <a:r>
              <a:rPr lang="ru-RU" dirty="0" err="1"/>
              <a:t>pubmed</a:t>
            </a:r>
            <a:r>
              <a:rPr lang="ru-RU" dirty="0"/>
              <a:t>/18360096</a:t>
            </a:r>
          </a:p>
          <a:p>
            <a:r>
              <a:rPr lang="ru-RU" dirty="0"/>
              <a:t>2. «Ребамипид способствует регенерации аспирин-индуцированного повреждения СО тонкого кишечника через накопление β-</a:t>
            </a:r>
            <a:r>
              <a:rPr lang="ru-RU" dirty="0" err="1"/>
              <a:t>катенина</a:t>
            </a:r>
            <a:r>
              <a:rPr lang="ru-RU" dirty="0"/>
              <a:t>» </a:t>
            </a:r>
            <a:r>
              <a:rPr lang="ru-RU" dirty="0" err="1"/>
              <a:t>Lai</a:t>
            </a:r>
            <a:r>
              <a:rPr lang="ru-RU" dirty="0"/>
              <a:t> Y.  et.all.,2015.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journals.plos.org</a:t>
            </a:r>
            <a:r>
              <a:rPr lang="ru-RU" dirty="0"/>
              <a:t>/</a:t>
            </a:r>
            <a:r>
              <a:rPr lang="ru-RU" dirty="0" err="1"/>
              <a:t>plosone</a:t>
            </a:r>
            <a:r>
              <a:rPr lang="ru-RU" dirty="0"/>
              <a:t>/</a:t>
            </a:r>
            <a:r>
              <a:rPr lang="ru-RU" dirty="0" err="1"/>
              <a:t>article?id</a:t>
            </a:r>
            <a:r>
              <a:rPr lang="ru-RU" dirty="0"/>
              <a:t>=10.1371/journal.pone.0132031#references</a:t>
            </a:r>
          </a:p>
          <a:p>
            <a:r>
              <a:rPr lang="ru-RU" b="1" dirty="0"/>
              <a:t>Ссылки для </a:t>
            </a:r>
            <a:r>
              <a:rPr lang="ru-RU" dirty="0"/>
              <a:t>④</a:t>
            </a:r>
          </a:p>
          <a:p>
            <a:r>
              <a:rPr lang="ru-RU" dirty="0"/>
              <a:t>«Влияние </a:t>
            </a:r>
            <a:r>
              <a:rPr lang="ru-RU" dirty="0" err="1"/>
              <a:t>ребамипида</a:t>
            </a:r>
            <a:r>
              <a:rPr lang="ru-RU" dirty="0"/>
              <a:t> на содержание </a:t>
            </a:r>
            <a:r>
              <a:rPr lang="ru-RU" dirty="0" err="1"/>
              <a:t>гликозаминогликанов</a:t>
            </a:r>
            <a:r>
              <a:rPr lang="ru-RU" dirty="0"/>
              <a:t> в язвах желудка крыс». </a:t>
            </a:r>
            <a:r>
              <a:rPr lang="ru-RU" dirty="0" err="1"/>
              <a:t>Song</a:t>
            </a:r>
            <a:r>
              <a:rPr lang="ru-RU" dirty="0"/>
              <a:t> DU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., 1998</a:t>
            </a:r>
          </a:p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www.ncbi.nlm.nih.gov</a:t>
            </a:r>
            <a:r>
              <a:rPr lang="ru-RU" dirty="0"/>
              <a:t>/</a:t>
            </a:r>
            <a:r>
              <a:rPr lang="ru-RU" dirty="0" err="1"/>
              <a:t>pubmed</a:t>
            </a:r>
            <a:r>
              <a:rPr lang="ru-RU" dirty="0"/>
              <a:t>/9794153</a:t>
            </a:r>
          </a:p>
          <a:p>
            <a:r>
              <a:rPr lang="ru-RU" b="1" dirty="0"/>
              <a:t>Ссылки для </a:t>
            </a:r>
            <a:r>
              <a:rPr lang="ru-RU" dirty="0"/>
              <a:t>⑤</a:t>
            </a:r>
          </a:p>
          <a:p>
            <a:r>
              <a:rPr lang="ru-RU" dirty="0"/>
              <a:t>1.«Влияние </a:t>
            </a:r>
            <a:r>
              <a:rPr lang="ru-RU" dirty="0" err="1"/>
              <a:t>ребамипида</a:t>
            </a:r>
            <a:r>
              <a:rPr lang="ru-RU" dirty="0"/>
              <a:t>, на адгезию НР эпителиальных клетках желудка». </a:t>
            </a:r>
            <a:r>
              <a:rPr lang="en-US" dirty="0"/>
              <a:t>Hayashi S et all, 1998</a:t>
            </a:r>
          </a:p>
          <a:p>
            <a:r>
              <a:rPr lang="en-US" dirty="0"/>
              <a:t>http://</a:t>
            </a:r>
            <a:r>
              <a:rPr lang="en-US" dirty="0" err="1"/>
              <a:t>aac.asm.org</a:t>
            </a:r>
            <a:r>
              <a:rPr lang="en-US" dirty="0"/>
              <a:t>/content/42/8/1895.long</a:t>
            </a:r>
          </a:p>
          <a:p>
            <a:r>
              <a:rPr lang="en-US" dirty="0"/>
              <a:t>2. «</a:t>
            </a:r>
            <a:r>
              <a:rPr lang="ru-RU" dirty="0"/>
              <a:t>Ребамипид предотвращает активацию  нейтрофилов при инфекции НР», </a:t>
            </a:r>
            <a:r>
              <a:rPr lang="en-US" dirty="0"/>
              <a:t>Yoshida N. et all., 1996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pubmed</a:t>
            </a:r>
            <a:r>
              <a:rPr lang="en-US" dirty="0"/>
              <a:t>/8654144</a:t>
            </a:r>
          </a:p>
          <a:p>
            <a:r>
              <a:rPr lang="en-US" dirty="0"/>
              <a:t>3. «</a:t>
            </a:r>
            <a:r>
              <a:rPr lang="ru-RU" dirty="0"/>
              <a:t>Ребамипид снижает восприимчивость слизистой оболочки желудка  кс </a:t>
            </a:r>
            <a:r>
              <a:rPr lang="ru-RU" dirty="0" err="1"/>
              <a:t>ислото</a:t>
            </a:r>
            <a:r>
              <a:rPr lang="ru-RU" dirty="0"/>
              <a:t>-индуцированными повреждениями  у крыс  путем ингибирования активации нейтрофилов», </a:t>
            </a:r>
            <a:r>
              <a:rPr lang="en-US" dirty="0"/>
              <a:t>Harada N., 2005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pubmed</a:t>
            </a:r>
            <a:r>
              <a:rPr lang="en-US" dirty="0"/>
              <a:t>/16184422</a:t>
            </a:r>
            <a:endParaRPr lang="ru-RU" dirty="0"/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9D780-589F-43D5-993A-C911CD3890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9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ТАКИМ ОБРАЗОМ, ОБШИРНАЯ ДОКАЗАТЕЛЬНАЯ БАЗА ПРЕПАРАТА ПОЗВОЛЯЕТ  НАЗНАЧАТЬ РЕБАГИТ  ПРИ ФУНКЦИОНАЛЬНОЙ ПАТОЛОГИИ ЖКТ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BF011-FB12-4110-9B38-4E9F07E14A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8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2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6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4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4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56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6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2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47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7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1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6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6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1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2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FF1E-84B3-41B1-BB53-756F32708B58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5A22-61B1-4859-A89B-FF74C0943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7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C623-FFD9-4579-B58A-5A03EADA367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84C3-91A6-449B-A287-CE0DA6631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0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5FB57DB-B30C-49A5-A017-FE216D614643}"/>
              </a:ext>
            </a:extLst>
          </p:cNvPr>
          <p:cNvSpPr txBox="1">
            <a:spLocks/>
          </p:cNvSpPr>
          <p:nvPr/>
        </p:nvSpPr>
        <p:spPr>
          <a:xfrm>
            <a:off x="467139" y="154546"/>
            <a:ext cx="8209722" cy="6226375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ru-RU" sz="5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Повышенная проницаемость слизистой как единый патогенетический механизм у пациентов с </a:t>
            </a:r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заболеваниями желудочно-кишечного тракта</a:t>
            </a:r>
            <a:endParaRPr lang="ru-RU" sz="9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ru-RU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7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3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3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3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3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3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3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3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Агафонова Н.А.</a:t>
            </a:r>
          </a:p>
          <a:p>
            <a:pPr>
              <a:lnSpc>
                <a:spcPct val="100000"/>
              </a:lnSpc>
            </a:pPr>
            <a:r>
              <a:rPr lang="ru-RU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гастроэнтерологии и диетологии ФДПО</a:t>
            </a:r>
          </a:p>
          <a:p>
            <a:pPr>
              <a:lnSpc>
                <a:spcPct val="100000"/>
              </a:lnSpc>
            </a:pPr>
            <a:r>
              <a:rPr lang="ru-RU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Российский национальный исследовательский</a:t>
            </a:r>
          </a:p>
          <a:p>
            <a:pPr>
              <a:lnSpc>
                <a:spcPct val="100000"/>
              </a:lnSpc>
            </a:pPr>
            <a:r>
              <a:rPr lang="ru-RU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 им. Н.И. Пирогова</a:t>
            </a:r>
          </a:p>
          <a:p>
            <a:pPr>
              <a:lnSpc>
                <a:spcPct val="100000"/>
              </a:lnSpc>
            </a:pPr>
            <a:endParaRPr lang="ru-RU" sz="5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гастроэнтерология»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27.05.2020</a:t>
            </a:r>
          </a:p>
          <a:p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0" y="1979845"/>
            <a:ext cx="4803819" cy="1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5B4014-1762-4411-A146-9CA2A75F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59A5F83-9198-4E2A-9E9D-5A3DB1D8F1C1}"/>
              </a:ext>
            </a:extLst>
          </p:cNvPr>
          <p:cNvSpPr/>
          <p:nvPr/>
        </p:nvSpPr>
        <p:spPr>
          <a:xfrm>
            <a:off x="5459328" y="3001716"/>
            <a:ext cx="2062594" cy="73866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SFUIText"/>
                <a:ea typeface="+mn-ea"/>
                <a:cs typeface="+mn-cs"/>
              </a:rPr>
              <a:t>Препятствует проникновению бактерий и токсинов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0488122-D5C4-404A-B783-59DDD2C98593}"/>
              </a:ext>
            </a:extLst>
          </p:cNvPr>
          <p:cNvSpPr/>
          <p:nvPr/>
        </p:nvSpPr>
        <p:spPr>
          <a:xfrm>
            <a:off x="5076056" y="5659861"/>
            <a:ext cx="2944524" cy="738664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SFUIText"/>
                <a:ea typeface="+mn-ea"/>
                <a:cs typeface="+mn-cs"/>
              </a:rPr>
              <a:t>Способствует устранению боли и симптомов, связанных с нарушением моторики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D7ACC38-780C-407E-B668-EA0DC702257B}"/>
              </a:ext>
            </a:extLst>
          </p:cNvPr>
          <p:cNvSpPr/>
          <p:nvPr/>
        </p:nvSpPr>
        <p:spPr>
          <a:xfrm>
            <a:off x="636663" y="3459959"/>
            <a:ext cx="3522837" cy="24437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F52A54-244C-41B2-873C-68FDB2B4E162}"/>
              </a:ext>
            </a:extLst>
          </p:cNvPr>
          <p:cNvSpPr/>
          <p:nvPr/>
        </p:nvSpPr>
        <p:spPr>
          <a:xfrm>
            <a:off x="3012445" y="802533"/>
            <a:ext cx="229410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SFUIText"/>
                <a:ea typeface="Calibri" panose="020F0502020204030204" pitchFamily="34" charset="0"/>
                <a:cs typeface="+mn-cs"/>
              </a:rPr>
              <a:t>Снижает адгезию бактерий к слизистой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5588C08-0F07-437B-A039-47AA789D3DD9}"/>
              </a:ext>
            </a:extLst>
          </p:cNvPr>
          <p:cNvSpPr/>
          <p:nvPr/>
        </p:nvSpPr>
        <p:spPr>
          <a:xfrm>
            <a:off x="5781578" y="4590841"/>
            <a:ext cx="206259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SFUIText"/>
                <a:ea typeface="+mn-ea"/>
                <a:cs typeface="+mn-cs"/>
              </a:rPr>
              <a:t>Нормализует уровень медиаторов воспаления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AFEE0572-4DE5-471A-B519-C8A7CB78842C}"/>
              </a:ext>
            </a:extLst>
          </p:cNvPr>
          <p:cNvCxnSpPr>
            <a:cxnSpLocks/>
          </p:cNvCxnSpPr>
          <p:nvPr/>
        </p:nvCxnSpPr>
        <p:spPr>
          <a:xfrm>
            <a:off x="3518952" y="4538657"/>
            <a:ext cx="851646" cy="0"/>
          </a:xfrm>
          <a:prstGeom prst="straightConnector1">
            <a:avLst/>
          </a:prstGeom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CCE7E2D-EB4B-4C7C-9EFF-187F63D3D0BE}"/>
              </a:ext>
            </a:extLst>
          </p:cNvPr>
          <p:cNvSpPr/>
          <p:nvPr/>
        </p:nvSpPr>
        <p:spPr>
          <a:xfrm>
            <a:off x="3047" y="15220"/>
            <a:ext cx="9140953" cy="646331"/>
          </a:xfrm>
          <a:prstGeom prst="rect">
            <a:avLst/>
          </a:prstGeom>
          <a:solidFill>
            <a:srgbClr val="FF9966">
              <a:alpha val="4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РЕБАГИТ ДЕЙСТВУЕТ НА ТРЁХ СТРУКТУРНЫХ УРОВНЯХ БАРЬЕРА СЛИЗИСТОЙ ОБОЛОЧКИ ЖКТ, НА ВСЕМ ЕГО ПРОТЯЖЕНИИ</a:t>
            </a:r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="" xmlns:a16="http://schemas.microsoft.com/office/drawing/2014/main" id="{F14D86D0-0876-4408-B373-2ADE03866C1A}"/>
              </a:ext>
            </a:extLst>
          </p:cNvPr>
          <p:cNvSpPr/>
          <p:nvPr/>
        </p:nvSpPr>
        <p:spPr>
          <a:xfrm>
            <a:off x="4944427" y="2442058"/>
            <a:ext cx="291402" cy="3990154"/>
          </a:xfrm>
          <a:prstGeom prst="leftBrace">
            <a:avLst>
              <a:gd name="adj1" fmla="val 8333"/>
              <a:gd name="adj2" fmla="val 47734"/>
            </a:avLst>
          </a:prstGeom>
          <a:ln w="381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220F937-D250-43F6-BD9F-3CA313217705}"/>
              </a:ext>
            </a:extLst>
          </p:cNvPr>
          <p:cNvSpPr/>
          <p:nvPr/>
        </p:nvSpPr>
        <p:spPr>
          <a:xfrm>
            <a:off x="-280871" y="237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>
              <a:defRPr/>
            </a:pPr>
            <a:r>
              <a:rPr lang="ru-RU" b="1" dirty="0">
                <a:solidFill>
                  <a:schemeClr val="bg1"/>
                </a:solidFill>
              </a:rPr>
              <a:t>1. Пре-эпителиальная защита</a:t>
            </a:r>
          </a:p>
          <a:p>
            <a:pPr lvl="0" algn="r" defTabSz="457200">
              <a:defRPr/>
            </a:pPr>
            <a:r>
              <a:rPr lang="ru-RU" b="1" cap="all" dirty="0">
                <a:solidFill>
                  <a:schemeClr val="bg1"/>
                </a:solidFill>
              </a:rPr>
              <a:t>Стимулирует восстановление слизистого слоя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5A4A48-2DC7-4C1E-92D4-D2DF5796935D}"/>
              </a:ext>
            </a:extLst>
          </p:cNvPr>
          <p:cNvSpPr/>
          <p:nvPr/>
        </p:nvSpPr>
        <p:spPr>
          <a:xfrm>
            <a:off x="-305031" y="33568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lvl="0" algn="r" defTabSz="457200">
              <a:defRPr/>
            </a:pPr>
            <a:r>
              <a:rPr lang="ru-RU" b="1" dirty="0">
                <a:solidFill>
                  <a:schemeClr val="bg1"/>
                </a:solidFill>
              </a:rPr>
              <a:t>2. Эпителиальная защита</a:t>
            </a:r>
          </a:p>
          <a:p>
            <a:pPr lvl="0" algn="r" defTabSz="457200">
              <a:defRPr/>
            </a:pPr>
            <a:r>
              <a:rPr lang="ru-RU" b="1" cap="all" dirty="0">
                <a:solidFill>
                  <a:schemeClr val="bg1"/>
                </a:solidFill>
              </a:rPr>
              <a:t>Регенерирует клетки эпителия</a:t>
            </a:r>
          </a:p>
          <a:p>
            <a:pPr lvl="0" algn="r" defTabSz="457200">
              <a:defRPr/>
            </a:pPr>
            <a:r>
              <a:rPr lang="ru-RU" b="1" cap="all" dirty="0">
                <a:solidFill>
                  <a:schemeClr val="bg1"/>
                </a:solidFill>
              </a:rPr>
              <a:t>«Сшивает» нарушенные плотные контакты между ними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487C1D2-359E-49F0-BA43-79F2CA70E7FA}"/>
              </a:ext>
            </a:extLst>
          </p:cNvPr>
          <p:cNvSpPr/>
          <p:nvPr/>
        </p:nvSpPr>
        <p:spPr>
          <a:xfrm>
            <a:off x="-280871" y="52849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>
              <a:defRPr/>
            </a:pPr>
            <a:r>
              <a:rPr lang="ru-RU" b="1" dirty="0">
                <a:solidFill>
                  <a:schemeClr val="bg1"/>
                </a:solidFill>
              </a:rPr>
              <a:t>3. Пост-эпителиальная защита</a:t>
            </a:r>
          </a:p>
          <a:p>
            <a:pPr lvl="0" algn="r" defTabSz="457200">
              <a:defRPr/>
            </a:pPr>
            <a:r>
              <a:rPr lang="ru-RU" b="1" cap="all" dirty="0">
                <a:solidFill>
                  <a:schemeClr val="bg1"/>
                </a:solidFill>
              </a:rPr>
              <a:t>Улучшает кровоснабжение</a:t>
            </a:r>
          </a:p>
          <a:p>
            <a:pPr lvl="0" algn="r" defTabSz="457200">
              <a:defRPr/>
            </a:pPr>
            <a:r>
              <a:rPr lang="ru-RU" b="1" cap="all" dirty="0">
                <a:solidFill>
                  <a:schemeClr val="bg1"/>
                </a:solidFill>
              </a:rPr>
              <a:t>Способствует регенерации эпителия</a:t>
            </a:r>
            <a:endParaRPr lang="en-US" b="1" cap="all" dirty="0">
              <a:solidFill>
                <a:schemeClr val="bg1"/>
              </a:solidFill>
            </a:endParaRPr>
          </a:p>
          <a:p>
            <a:pPr lvl="0" algn="r" defTabSz="457200">
              <a:defRPr/>
            </a:pPr>
            <a:r>
              <a:rPr lang="ru-RU" b="1" cap="all" dirty="0">
                <a:solidFill>
                  <a:schemeClr val="bg1"/>
                </a:solidFill>
              </a:rPr>
              <a:t>Регулирует воспалительный ответ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="" xmlns:a16="http://schemas.microsoft.com/office/drawing/2014/main" id="{ABCCC36E-744D-4B5D-9658-011AB89D1827}"/>
              </a:ext>
            </a:extLst>
          </p:cNvPr>
          <p:cNvSpPr/>
          <p:nvPr/>
        </p:nvSpPr>
        <p:spPr>
          <a:xfrm>
            <a:off x="6348443" y="5241923"/>
            <a:ext cx="555979" cy="283668"/>
          </a:xfrm>
          <a:prstGeom prst="downArrow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="" xmlns:a16="http://schemas.microsoft.com/office/drawing/2014/main" id="{8FC85C86-363B-49D5-9FA9-BBD10D8E1193}"/>
              </a:ext>
            </a:extLst>
          </p:cNvPr>
          <p:cNvSpPr/>
          <p:nvPr/>
        </p:nvSpPr>
        <p:spPr>
          <a:xfrm>
            <a:off x="6167160" y="4019091"/>
            <a:ext cx="555979" cy="283668"/>
          </a:xfrm>
          <a:prstGeom prst="downArrow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CF92A5C-9A80-DC46-829C-46D640788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1" b="-6331"/>
          <a:stretch/>
        </p:blipFill>
        <p:spPr>
          <a:xfrm>
            <a:off x="0" y="0"/>
            <a:ext cx="9144000" cy="69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4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791" y="563102"/>
            <a:ext cx="6165705" cy="953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534460"/>
            <a:ext cx="8928992" cy="329320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u="sng" dirty="0">
                <a:ea typeface="Calibri" panose="020F0502020204030204" pitchFamily="34" charset="0"/>
              </a:rPr>
              <a:t>Утверждение 6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a typeface="Verdana" panose="020B0604030504040204" pitchFamily="34" charset="0"/>
              </a:rPr>
              <a:t>Показано, что симптомы диспепсии улучшают </a:t>
            </a:r>
            <a:r>
              <a:rPr lang="ru-RU" sz="1200" dirty="0" err="1">
                <a:ea typeface="Verdana" panose="020B0604030504040204" pitchFamily="34" charset="0"/>
              </a:rPr>
              <a:t>прокинетики</a:t>
            </a:r>
            <a:r>
              <a:rPr lang="ru-RU" sz="1200" dirty="0">
                <a:ea typeface="Verdana" panose="020B0604030504040204" pitchFamily="34" charset="0"/>
              </a:rPr>
              <a:t>, трициклические антидепрессанты  и </a:t>
            </a:r>
            <a:r>
              <a:rPr lang="ru-RU" sz="1200" dirty="0" err="1">
                <a:ea typeface="Verdana" panose="020B0604030504040204" pitchFamily="34" charset="0"/>
              </a:rPr>
              <a:t>цитопротекторные</a:t>
            </a:r>
            <a:r>
              <a:rPr lang="ru-RU" sz="1200" dirty="0">
                <a:ea typeface="Verdana" panose="020B0604030504040204" pitchFamily="34" charset="0"/>
              </a:rPr>
              <a:t> препараты после прекращения терапии ИПП. 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ea typeface="Verdana" panose="020B0604030504040204" pitchFamily="34" charset="0"/>
              </a:rPr>
              <a:t>Уровень достоверности: умеренный 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ea typeface="Verdana" panose="020B0604030504040204" pitchFamily="34" charset="0"/>
              </a:rPr>
              <a:t>Степень рекомендации: предложение </a:t>
            </a:r>
          </a:p>
          <a:p>
            <a:pPr>
              <a:spcAft>
                <a:spcPts val="0"/>
              </a:spcAft>
            </a:pPr>
            <a:r>
              <a:rPr lang="en-US" sz="1200" b="1" dirty="0" err="1">
                <a:ea typeface="Verdana" panose="020B0604030504040204" pitchFamily="34" charset="0"/>
              </a:rPr>
              <a:t>Уровень</a:t>
            </a:r>
            <a:r>
              <a:rPr lang="en-US" sz="1200" b="1" dirty="0">
                <a:ea typeface="Verdana" panose="020B0604030504040204" pitchFamily="34" charset="0"/>
              </a:rPr>
              <a:t> </a:t>
            </a:r>
            <a:r>
              <a:rPr lang="en-US" sz="1200" b="1" dirty="0" err="1">
                <a:ea typeface="Verdana" panose="020B0604030504040204" pitchFamily="34" charset="0"/>
              </a:rPr>
              <a:t>консенсуса</a:t>
            </a:r>
            <a:r>
              <a:rPr lang="en-US" sz="1200" b="1" dirty="0">
                <a:ea typeface="Verdana" panose="020B0604030504040204" pitchFamily="34" charset="0"/>
              </a:rPr>
              <a:t>: 95.2%</a:t>
            </a:r>
            <a:endParaRPr lang="ru-RU" sz="1200" b="1" dirty="0"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a typeface="Verdana" panose="020B0604030504040204" pitchFamily="34" charset="0"/>
              </a:rPr>
              <a:t>Признаком  ФД является легкое воспаление, которое не может быть распознано эндоскопией, но четко объясняет </a:t>
            </a:r>
            <a:r>
              <a:rPr lang="ru-RU" sz="1200" dirty="0" err="1">
                <a:ea typeface="Verdana" panose="020B0604030504040204" pitchFamily="34" charset="0"/>
              </a:rPr>
              <a:t>диспептические</a:t>
            </a:r>
            <a:r>
              <a:rPr lang="ru-RU" sz="1200" dirty="0">
                <a:ea typeface="Verdana" panose="020B0604030504040204" pitchFamily="34" charset="0"/>
              </a:rPr>
              <a:t> симптомы. Эффективность </a:t>
            </a:r>
            <a:r>
              <a:rPr lang="ru-RU" sz="1200" dirty="0" err="1">
                <a:ea typeface="Verdana" panose="020B0604030504040204" pitchFamily="34" charset="0"/>
              </a:rPr>
              <a:t>цитопротекторного</a:t>
            </a:r>
            <a:r>
              <a:rPr lang="ru-RU" sz="1200" dirty="0">
                <a:ea typeface="Verdana" panose="020B0604030504040204" pitchFamily="34" charset="0"/>
              </a:rPr>
              <a:t> средства </a:t>
            </a:r>
            <a:r>
              <a:rPr lang="ru-RU" sz="1200" dirty="0" err="1">
                <a:ea typeface="Verdana" panose="020B0604030504040204" pitchFamily="34" charset="0"/>
              </a:rPr>
              <a:t>ребамипида</a:t>
            </a:r>
            <a:r>
              <a:rPr lang="ru-RU" sz="1200" dirty="0">
                <a:ea typeface="Verdana" panose="020B0604030504040204" pitchFamily="34" charset="0"/>
              </a:rPr>
              <a:t>, была оценена у пациентов с стойкими диспепсическими симптомами после получения эмпирической ИПП-терапии и успешной </a:t>
            </a:r>
            <a:r>
              <a:rPr lang="ru-RU" sz="1200" dirty="0" err="1">
                <a:ea typeface="Verdana" panose="020B0604030504040204" pitchFamily="34" charset="0"/>
              </a:rPr>
              <a:t>эрадикации</a:t>
            </a:r>
            <a:r>
              <a:rPr lang="ru-RU" sz="1200" dirty="0">
                <a:ea typeface="Verdana" panose="020B0604030504040204" pitchFamily="34" charset="0"/>
              </a:rPr>
              <a:t> </a:t>
            </a:r>
            <a:r>
              <a:rPr lang="en-US" sz="1200" dirty="0">
                <a:ea typeface="Verdana" panose="020B0604030504040204" pitchFamily="34" charset="0"/>
              </a:rPr>
              <a:t>H</a:t>
            </a:r>
            <a:r>
              <a:rPr lang="ru-RU" sz="1200" dirty="0">
                <a:ea typeface="Verdana" panose="020B0604030504040204" pitchFamily="34" charset="0"/>
              </a:rPr>
              <a:t>. </a:t>
            </a:r>
            <a:r>
              <a:rPr lang="en-US" sz="1200" dirty="0">
                <a:ea typeface="Verdana" panose="020B0604030504040204" pitchFamily="34" charset="0"/>
              </a:rPr>
              <a:t>Pylori</a:t>
            </a:r>
            <a:r>
              <a:rPr lang="ru-RU" sz="1200" dirty="0">
                <a:ea typeface="Verdana" panose="020B0604030504040204" pitchFamily="34" charset="0"/>
              </a:rPr>
              <a:t>. Ребамипид улучшает диспепсические симптомы, снижает воспаление слизистой оболочки, выявленное при эндоскопии и уменьшает гистологические проявления хронического гастрита.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a typeface="Verdana" panose="020B0604030504040204" pitchFamily="34" charset="0"/>
              </a:rPr>
              <a:t>В  систематическом обзоре и мета-анализе(</a:t>
            </a:r>
            <a:r>
              <a:rPr lang="ru-RU" sz="1200" dirty="0" err="1">
                <a:ea typeface="Verdana" panose="020B0604030504040204" pitchFamily="34" charset="0"/>
              </a:rPr>
              <a:t>Jaafar</a:t>
            </a:r>
            <a:r>
              <a:rPr lang="ru-RU" sz="1200" dirty="0">
                <a:ea typeface="Verdana" panose="020B0604030504040204" pitchFamily="34" charset="0"/>
              </a:rPr>
              <a:t> MH </a:t>
            </a:r>
            <a:r>
              <a:rPr lang="en-US" sz="1200" dirty="0">
                <a:ea typeface="Verdana" panose="020B0604030504040204" pitchFamily="34" charset="0"/>
              </a:rPr>
              <a:t>et al</a:t>
            </a:r>
            <a:r>
              <a:rPr lang="ru-RU" sz="1200" dirty="0">
                <a:ea typeface="Verdana" panose="020B0604030504040204" pitchFamily="34" charset="0"/>
              </a:rPr>
              <a:t>.,2018) оценили 5 РКИ , в которых изучалась эффективность </a:t>
            </a:r>
            <a:r>
              <a:rPr lang="ru-RU" sz="1200" dirty="0" err="1">
                <a:ea typeface="Verdana" panose="020B0604030504040204" pitchFamily="34" charset="0"/>
              </a:rPr>
              <a:t>ребамипида</a:t>
            </a:r>
            <a:r>
              <a:rPr lang="ru-RU" sz="1200" dirty="0">
                <a:ea typeface="Verdana" panose="020B0604030504040204" pitchFamily="34" charset="0"/>
              </a:rPr>
              <a:t> при ФД (одно из включенных исследований проводилось в Таиланде). Было показано, что  пациенты в группе </a:t>
            </a:r>
            <a:r>
              <a:rPr lang="ru-RU" sz="1200" dirty="0" err="1">
                <a:ea typeface="Verdana" panose="020B0604030504040204" pitchFamily="34" charset="0"/>
              </a:rPr>
              <a:t>ребамипида</a:t>
            </a:r>
            <a:r>
              <a:rPr lang="ru-RU" sz="1200" dirty="0">
                <a:ea typeface="Verdana" panose="020B0604030504040204" pitchFamily="34" charset="0"/>
              </a:rPr>
              <a:t> при оценке улучшения симптомов ФД имели значительно лучшую стандартную среднюю разницу (SMD) в баллах, чем пациенты в контрольной группе / группе сравнения препаратов (SMD = –0.62; 95% CI, –1.16 – −0.08; P = 0.03; I2 = 87%, а  без улучшения симптомов (RR = 1.01; 95% CI, 0.71–1.45; P = 0.94; I2 = 0%).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a typeface="Verdana" panose="020B0604030504040204" pitchFamily="34" charset="0"/>
              </a:rPr>
              <a:t>Эти данные показали преимущество </a:t>
            </a:r>
            <a:r>
              <a:rPr lang="ru-RU" sz="1200" dirty="0" err="1">
                <a:ea typeface="Verdana" panose="020B0604030504040204" pitchFamily="34" charset="0"/>
              </a:rPr>
              <a:t>цитопротекторов</a:t>
            </a:r>
            <a:r>
              <a:rPr lang="ru-RU" sz="1200" dirty="0">
                <a:ea typeface="Verdana" panose="020B0604030504040204" pitchFamily="34" charset="0"/>
              </a:rPr>
              <a:t> в улучшении диспепсических симптомов у пациентов с ФД</a:t>
            </a:r>
            <a:r>
              <a:rPr lang="ru-RU" sz="1200" dirty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69160"/>
            <a:ext cx="8928992" cy="16312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a typeface="Verdana" panose="020B0604030504040204" pitchFamily="34" charset="0"/>
              </a:rPr>
              <a:t>Утверждение 9 Совместное назначение ИПП является наиболее эффективной стратегией для уменьшения НПВП / AСК-индуцированной диспепсии, а также НПВП\AСК-индуцированных язвенных осложнений у пациентов с высоким риском.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ea typeface="Verdana" panose="020B0604030504040204" pitchFamily="34" charset="0"/>
              </a:rPr>
              <a:t>Уровень доказательности: умеренный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ea typeface="Verdana" panose="020B0604030504040204" pitchFamily="34" charset="0"/>
              </a:rPr>
              <a:t>Степень рекомендации: предложение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ea typeface="Verdana" panose="020B0604030504040204" pitchFamily="34" charset="0"/>
              </a:rPr>
              <a:t>Уровень согласия: 85%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a typeface="Verdana" panose="020B0604030504040204" pitchFamily="34" charset="0"/>
              </a:rPr>
              <a:t>Ребамипид эффективен в профилактике язвенных осложнений при длительном приеме НПВП.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a typeface="Verdana" panose="020B0604030504040204" pitchFamily="34" charset="0"/>
              </a:rPr>
              <a:t>Ребамипид может быть  более эффективным в снижении НПВП-индуцированных диспепсических и других гастроинтестинальных симптомов более низкой локализации</a:t>
            </a:r>
            <a:r>
              <a:rPr lang="ru-RU" sz="1600" dirty="0"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1209" y="175568"/>
            <a:ext cx="626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РЕБАМИПИД ВХОДИТ В МИРОВЫЕ СТАНДАРТЫ ТЕРАПИИ ФД</a:t>
            </a:r>
          </a:p>
        </p:txBody>
      </p:sp>
    </p:spTree>
    <p:extLst>
      <p:ext uri="{BB962C8B-B14F-4D97-AF65-F5344CB8AC3E}">
        <p14:creationId xmlns:p14="http://schemas.microsoft.com/office/powerpoint/2010/main" val="23696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346B1D3-244A-448D-96F6-6FF011000A61}"/>
              </a:ext>
            </a:extLst>
          </p:cNvPr>
          <p:cNvSpPr/>
          <p:nvPr/>
        </p:nvSpPr>
        <p:spPr>
          <a:xfrm>
            <a:off x="339164" y="144290"/>
            <a:ext cx="9070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Канцеропревентивный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эффект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пациентов после эндоскопической резекции новообразований желудка на ранних стадиях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ОБЩЕНАЦИОНАЛЬНОЕ ПОПУЛЯЦИОННОЕ РЕТРОСПЕКТИВНОЕ КОГОРТНОЕ ИССЛЕДОВАНИЕ</a:t>
            </a:r>
          </a:p>
          <a:p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9D93AD-F47D-4405-BCA5-C3EB3234CB39}"/>
              </a:ext>
            </a:extLst>
          </p:cNvPr>
          <p:cNvSpPr txBox="1"/>
          <p:nvPr/>
        </p:nvSpPr>
        <p:spPr>
          <a:xfrm>
            <a:off x="339164" y="2229084"/>
            <a:ext cx="2690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solidFill>
                  <a:srgbClr val="005DAA"/>
                </a:solidFill>
              </a:rPr>
              <a:t>45,5 тысяч пациентов на </a:t>
            </a:r>
            <a:r>
              <a:rPr lang="ru-RU" sz="1500" b="1" dirty="0" err="1">
                <a:solidFill>
                  <a:srgbClr val="005DAA"/>
                </a:solidFill>
              </a:rPr>
              <a:t>ребамипиде</a:t>
            </a:r>
            <a:r>
              <a:rPr lang="ru-RU" sz="1350" b="1" dirty="0">
                <a:solidFill>
                  <a:srgbClr val="005DAA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6BDE9A-0610-4B06-8353-50DC03E47A0F}"/>
              </a:ext>
            </a:extLst>
          </p:cNvPr>
          <p:cNvSpPr txBox="1"/>
          <p:nvPr/>
        </p:nvSpPr>
        <p:spPr>
          <a:xfrm>
            <a:off x="339164" y="2871233"/>
            <a:ext cx="2690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005DAA"/>
                </a:solidFill>
              </a:rPr>
              <a:t>2 </a:t>
            </a:r>
            <a:r>
              <a:rPr lang="ru-RU" sz="1500" b="1" dirty="0">
                <a:solidFill>
                  <a:srgbClr val="005DAA"/>
                </a:solidFill>
              </a:rPr>
              <a:t>года</a:t>
            </a:r>
            <a:r>
              <a:rPr lang="ru-RU" sz="1500" dirty="0">
                <a:solidFill>
                  <a:srgbClr val="005DAA"/>
                </a:solidFill>
              </a:rPr>
              <a:t> </a:t>
            </a:r>
            <a:r>
              <a:rPr lang="ru-RU" sz="1500" b="1" dirty="0">
                <a:solidFill>
                  <a:srgbClr val="005DAA"/>
                </a:solidFill>
              </a:rPr>
              <a:t>наблюдений</a:t>
            </a:r>
            <a:endParaRPr lang="ru-RU" sz="1350" b="1" dirty="0">
              <a:solidFill>
                <a:srgbClr val="005DAA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AF4E26-3E1B-489E-803E-08874D1D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478" y="1705954"/>
            <a:ext cx="4632157" cy="2531294"/>
          </a:xfrm>
          <a:prstGeom prst="rect">
            <a:avLst/>
          </a:prstGeom>
        </p:spPr>
      </p:pic>
      <p:sp>
        <p:nvSpPr>
          <p:cNvPr id="9" name="Правая фигурная скобка 8">
            <a:extLst>
              <a:ext uri="{FF2B5EF4-FFF2-40B4-BE49-F238E27FC236}">
                <a16:creationId xmlns="" xmlns:a16="http://schemas.microsoft.com/office/drawing/2014/main" id="{8A05F774-4BC9-4951-B247-849ACFF98F20}"/>
              </a:ext>
            </a:extLst>
          </p:cNvPr>
          <p:cNvSpPr/>
          <p:nvPr/>
        </p:nvSpPr>
        <p:spPr>
          <a:xfrm>
            <a:off x="3085515" y="1931872"/>
            <a:ext cx="217610" cy="15034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53008A4-242C-4EBF-AE73-4D38658282CE}"/>
              </a:ext>
            </a:extLst>
          </p:cNvPr>
          <p:cNvSpPr/>
          <p:nvPr/>
        </p:nvSpPr>
        <p:spPr>
          <a:xfrm rot="16200000">
            <a:off x="3052735" y="2323405"/>
            <a:ext cx="1503485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350" dirty="0" err="1">
                <a:solidFill>
                  <a:srgbClr val="005DAA"/>
                </a:solidFill>
              </a:rPr>
              <a:t>Безрецидивная</a:t>
            </a:r>
            <a:r>
              <a:rPr lang="ru-RU" sz="1350" dirty="0">
                <a:solidFill>
                  <a:srgbClr val="005DAA"/>
                </a:solidFill>
              </a:rPr>
              <a:t> выживаемость, %</a:t>
            </a:r>
            <a:endParaRPr lang="ru-RU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5E94A6-6DA4-4549-A566-3B02C4CE1B51}"/>
              </a:ext>
            </a:extLst>
          </p:cNvPr>
          <p:cNvSpPr txBox="1"/>
          <p:nvPr/>
        </p:nvSpPr>
        <p:spPr>
          <a:xfrm>
            <a:off x="0" y="4168804"/>
            <a:ext cx="9070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ассоциировался с уменьшением случаев рака желудка у пациентов с высоким риском его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Безрецидивная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выживаемость в группах с высокой и низкой дозой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составила более 98%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дозозависимость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канцеропревентивного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действия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ребамипида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Исследователи не отметили влияния высоких доз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частоту нежелательных явлений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476C6CA-2C6F-4098-91F8-3DD260E05CFC}"/>
              </a:ext>
            </a:extLst>
          </p:cNvPr>
          <p:cNvSpPr/>
          <p:nvPr/>
        </p:nvSpPr>
        <p:spPr>
          <a:xfrm>
            <a:off x="0" y="6330298"/>
            <a:ext cx="7450694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>
                <a:solidFill>
                  <a:srgbClr val="262626"/>
                </a:solidFill>
                <a:latin typeface="MyriadPro-Regular"/>
              </a:rPr>
              <a:t>1. 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Gi Hyeon </a:t>
            </a:r>
            <a:r>
              <a:rPr lang="en-US" sz="825" dirty="0" err="1">
                <a:solidFill>
                  <a:srgbClr val="262626"/>
                </a:solidFill>
                <a:latin typeface="MyriadPro-Regular"/>
              </a:rPr>
              <a:t>Seo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, 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Hyuk Lee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: </a:t>
            </a:r>
            <a:r>
              <a:rPr lang="en-US" sz="825" dirty="0" err="1">
                <a:solidFill>
                  <a:srgbClr val="262626"/>
                </a:solidFill>
                <a:latin typeface="MyriadPro-Regular"/>
              </a:rPr>
              <a:t>Chemopreventive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 Effect of </a:t>
            </a:r>
            <a:r>
              <a:rPr lang="en-US" sz="825" dirty="0" err="1">
                <a:solidFill>
                  <a:srgbClr val="262626"/>
                </a:solidFill>
                <a:latin typeface="MyriadPro-Regular"/>
              </a:rPr>
              <a:t>Rebamipide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 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against Gastric Cancer in Patients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 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who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 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undergo Endoscopic Resection for Early Gastric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 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Neoplasms: A Nationwide Claims Study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. </a:t>
            </a:r>
            <a:r>
              <a:rPr lang="en-US" sz="825" dirty="0">
                <a:solidFill>
                  <a:srgbClr val="262626"/>
                </a:solidFill>
                <a:latin typeface="MyriadPro-Regular"/>
              </a:rPr>
              <a:t>Digestion</a:t>
            </a:r>
            <a:r>
              <a:rPr lang="ru-RU" sz="825" dirty="0">
                <a:solidFill>
                  <a:srgbClr val="262626"/>
                </a:solidFill>
                <a:latin typeface="MyriadPro-Regular"/>
              </a:rPr>
              <a:t>, </a:t>
            </a:r>
            <a:r>
              <a:rPr lang="en-US" sz="825" dirty="0">
                <a:solidFill>
                  <a:srgbClr val="262626"/>
                </a:solidFill>
                <a:latin typeface="MyriadPro-Bold"/>
              </a:rPr>
              <a:t>November 28, 2018</a:t>
            </a:r>
            <a:r>
              <a:rPr lang="ru-RU" sz="825" dirty="0">
                <a:solidFill>
                  <a:srgbClr val="262626"/>
                </a:solidFill>
                <a:latin typeface="MyriadPro-Bold"/>
              </a:rPr>
              <a:t>. </a:t>
            </a:r>
            <a:r>
              <a:rPr lang="en-US" sz="825" dirty="0">
                <a:solidFill>
                  <a:srgbClr val="262626"/>
                </a:solidFill>
                <a:latin typeface="MyriadPro-Bold"/>
              </a:rPr>
              <a:t>Published online</a:t>
            </a:r>
            <a:endParaRPr lang="ru-RU" sz="825" dirty="0">
              <a:solidFill>
                <a:srgbClr val="262626"/>
              </a:solidFill>
              <a:latin typeface="MyriadPro-Bold"/>
            </a:endParaRPr>
          </a:p>
          <a:p>
            <a:endParaRPr lang="ru-RU" sz="825" dirty="0"/>
          </a:p>
        </p:txBody>
      </p:sp>
    </p:spTree>
    <p:extLst>
      <p:ext uri="{BB962C8B-B14F-4D97-AF65-F5344CB8AC3E}">
        <p14:creationId xmlns:p14="http://schemas.microsoft.com/office/powerpoint/2010/main" val="206987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0221C2-1B1C-4693-8B3E-10AF724B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8" y="301330"/>
            <a:ext cx="9069572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вошел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европейские рекомендации по лечению предраковых состояний и изменений эпителия желудка 2019 г.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38BE8D-ABE0-4F60-B45B-4FC39FD0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" y="1728494"/>
            <a:ext cx="9144000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9380"/>
          <a:stretch/>
        </p:blipFill>
        <p:spPr>
          <a:xfrm>
            <a:off x="0" y="1329070"/>
            <a:ext cx="9143999" cy="552892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1817BA5-4CA5-4278-B621-99655083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356"/>
            <a:ext cx="9144000" cy="7917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Ребагит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включён в рекомендации ведущих профильных сообществ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96C896-C1FB-482C-96D5-983FDD8B0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90" t="22767" r="1344" b="62516"/>
          <a:stretch/>
        </p:blipFill>
        <p:spPr>
          <a:xfrm>
            <a:off x="6120155" y="1224952"/>
            <a:ext cx="3092856" cy="11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9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038" y="356703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НЕ ЗАВСИТ ОТ ПРИЕМА ПИЩИ</a:t>
            </a:r>
          </a:p>
          <a:p>
            <a:pPr marL="342900" indent="-342900">
              <a:buAutoNum type="arabicPeriod"/>
            </a:pPr>
            <a:r>
              <a:rPr lang="ru-RU" sz="1400" dirty="0"/>
              <a:t>НЕ ВЗАИМОДЕЙСТВУЕТ С ДРУГИМИ ЛЕКАРСТВЕННЫМИ ПРЕПАРАТМИ ЧЕРЕЗ СИСТЕМУ ЦИТОХРОМА Р450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32" y="4305704"/>
            <a:ext cx="3893953" cy="1595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5" y="161252"/>
            <a:ext cx="8964488" cy="3456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8358" y="611933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1.Yuji Naito and Toshikazu Yoshikawa, Rebamipide: a gastrointestinal protective drug with</a:t>
            </a:r>
            <a:r>
              <a:rPr lang="ru-RU" sz="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pleiotropic activities Expert Rev.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Gastroenterol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Hepatol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. 4(3), 261–270 (2010)</a:t>
            </a:r>
          </a:p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2.Watanabe T. et al., A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Multicenter,Randomized,Double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-Blind, Placebo-Controlled Trial of High-Dose Rebamipide Treatment for Low-Dose Aspirin Induced Moderate-to-Severe Small Intestinal Damage</a:t>
            </a:r>
            <a:r>
              <a:rPr lang="ru-RU" sz="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PLoS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 One. 2015 Apr 15;10(4): e0122330</a:t>
            </a:r>
          </a:p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3.Tomoari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Kamada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 et al., Rebamipide Improves Chronic Inflammation in the Lesser Curvature of the Corpus after Helicobacter pylori Eradication: A Multicenter Study.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BioMed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 Research International</a:t>
            </a:r>
            <a:r>
              <a:rPr lang="ru-RU" sz="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Volume 2015, Article ID 865146, 8 pages</a:t>
            </a:r>
          </a:p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4.Gi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Hyeon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Seo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Hyuk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 Lee,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</a:rPr>
              <a:t>Chemopreventive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 Effect of Rebamipide against Gastric Cancer in Patients who</a:t>
            </a:r>
            <a:r>
              <a:rPr lang="ru-RU" sz="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undergo Endoscopic Resection for Early Gastric Neoplasms: A Nationwide Claims Study. Digestion, November 28, 2018. Published online</a:t>
            </a:r>
            <a:endParaRPr lang="ru-RU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1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295302B6-3D29-43A4-BE4F-D0A2A942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33" y="838060"/>
            <a:ext cx="9000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D143FA1-145D-4228-8DBB-395430F16749}"/>
              </a:ext>
            </a:extLst>
          </p:cNvPr>
          <p:cNvSpPr/>
          <p:nvPr/>
        </p:nvSpPr>
        <p:spPr>
          <a:xfrm>
            <a:off x="274133" y="972802"/>
            <a:ext cx="7427433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звеном патогенеза при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гастроинтестинальных расстройствах является повышенная проницаемость слизистой оболочки ЖКТ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Высокая  частота функциональной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связана с наличием при этих расстройствах общих патогенетических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звеньев.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звеном патогенеза при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коморбидных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гастроинтестинальных расстройствах является повышенная проницаемость слизистой ЖКТ. Поэтому в основе лечения данной патологии должно быть восстановление целостности слизистой ЖКТ на всем его протяжении и на 3-х структурных уровнях.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последних лет показали, что к таким средствам относится, прежде всего,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Ребамипид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Ребагит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Являясь регулятором синтеза эндогенных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цитопротективных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простагандинов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данное лекарственное средство демонстрирует свойства универсального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гастроэнтеропротектора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DE76ACF-A4CF-410F-86C1-9F7A0D379086}"/>
              </a:ext>
            </a:extLst>
          </p:cNvPr>
          <p:cNvSpPr/>
          <p:nvPr/>
        </p:nvSpPr>
        <p:spPr>
          <a:xfrm rot="10800000" flipV="1">
            <a:off x="338034" y="6649034"/>
            <a:ext cx="8698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i="1" dirty="0" err="1"/>
              <a:t>Коморбидная</a:t>
            </a:r>
            <a:r>
              <a:rPr lang="ru-RU" sz="800" i="1" dirty="0"/>
              <a:t> патология в клинической практике. Алгоритмы диагностики и лечения, Москва, 2019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7C72F8C-51AD-4F60-BB30-4D97C1647279}"/>
              </a:ext>
            </a:extLst>
          </p:cNvPr>
          <p:cNvSpPr/>
          <p:nvPr/>
        </p:nvSpPr>
        <p:spPr>
          <a:xfrm>
            <a:off x="0" y="37840"/>
            <a:ext cx="7491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Коморбидная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патология в клинической практике. Алгоритмы диагностики и лечения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BBF35CD-E50A-4C38-9270-81B4A159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0"/>
            <a:ext cx="1545465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7BE22D-D9C7-4406-A1AB-C75E8AEB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93" y="1299690"/>
            <a:ext cx="3467100" cy="50292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033" y="199032"/>
            <a:ext cx="8856984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симптомы со стороны ЖКТ возникают в ответ на повышение проницаемости слизистой оболочки под воздействием факторов агрессии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09142"/>
              </p:ext>
            </p:extLst>
          </p:nvPr>
        </p:nvGraphicFramePr>
        <p:xfrm>
          <a:off x="126033" y="1023118"/>
          <a:ext cx="6082612" cy="234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05264995"/>
              </p:ext>
            </p:extLst>
          </p:nvPr>
        </p:nvGraphicFramePr>
        <p:xfrm>
          <a:off x="126033" y="3004318"/>
          <a:ext cx="600641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48278788"/>
              </p:ext>
            </p:extLst>
          </p:nvPr>
        </p:nvGraphicFramePr>
        <p:xfrm>
          <a:off x="49833" y="4756918"/>
          <a:ext cx="6273694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6453336"/>
            <a:ext cx="8928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i="1" dirty="0" err="1">
                <a:solidFill>
                  <a:srgbClr val="000000"/>
                </a:solidFill>
              </a:rPr>
              <a:t>Яковенко</a:t>
            </a:r>
            <a:r>
              <a:rPr lang="ru-RU" sz="1100" i="1" dirty="0">
                <a:solidFill>
                  <a:srgbClr val="000000"/>
                </a:solidFill>
              </a:rPr>
              <a:t> А.В., Григорьев П.Я., </a:t>
            </a:r>
            <a:r>
              <a:rPr lang="ru-RU" sz="1100" i="1" dirty="0" err="1">
                <a:solidFill>
                  <a:srgbClr val="000000"/>
                </a:solidFill>
              </a:rPr>
              <a:t>Яковенко</a:t>
            </a:r>
            <a:r>
              <a:rPr lang="ru-RU" sz="1100" i="1" dirty="0">
                <a:solidFill>
                  <a:srgbClr val="000000"/>
                </a:solidFill>
              </a:rPr>
              <a:t> Э.П. и др. </a:t>
            </a:r>
            <a:r>
              <a:rPr lang="ru-RU" sz="1100" i="1" dirty="0" err="1">
                <a:solidFill>
                  <a:srgbClr val="000000"/>
                </a:solidFill>
              </a:rPr>
              <a:t>Цитопротекторы</a:t>
            </a:r>
            <a:r>
              <a:rPr lang="ru-RU" sz="1100" i="1" dirty="0">
                <a:solidFill>
                  <a:srgbClr val="000000"/>
                </a:solidFill>
              </a:rPr>
              <a:t> в терапии заболеваний желудка. Оптимальный подход к выбору препарата // Экспериментальная и клиническая гастроэнтерология. – 2006. – №2. – с.1–4. (с </a:t>
            </a:r>
            <a:r>
              <a:rPr lang="ru-RU" sz="1100" i="1" dirty="0" err="1">
                <a:solidFill>
                  <a:srgbClr val="000000"/>
                </a:solidFill>
              </a:rPr>
              <a:t>изь</a:t>
            </a:r>
            <a:r>
              <a:rPr lang="ru-RU" sz="1100" i="1" dirty="0">
                <a:solidFill>
                  <a:srgbClr val="000000"/>
                </a:solidFill>
              </a:rPr>
              <a:t>. и доп.)</a:t>
            </a:r>
          </a:p>
        </p:txBody>
      </p:sp>
    </p:spTree>
    <p:extLst>
      <p:ext uri="{BB962C8B-B14F-4D97-AF65-F5344CB8AC3E}">
        <p14:creationId xmlns:p14="http://schemas.microsoft.com/office/powerpoint/2010/main" val="5220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A12943-C9F3-4ADE-B67F-075AA46D531B}"/>
              </a:ext>
            </a:extLst>
          </p:cNvPr>
          <p:cNvSpPr txBox="1"/>
          <p:nvPr/>
        </p:nvSpPr>
        <p:spPr>
          <a:xfrm>
            <a:off x="989938" y="304066"/>
            <a:ext cx="7380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Слизистая оболочка как желудка, так и кишечника, обладает тремя естественными уровнями защиты от воздействия агрессивных факторов</a:t>
            </a:r>
            <a:endParaRPr kumimoji="0" lang="ru-RU" sz="2000" b="1" i="0" u="none" strike="noStrike" kern="1200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58FD61-2FBD-4EB5-B312-F4CF69925218}"/>
              </a:ext>
            </a:extLst>
          </p:cNvPr>
          <p:cNvSpPr txBox="1"/>
          <p:nvPr/>
        </p:nvSpPr>
        <p:spPr>
          <a:xfrm>
            <a:off x="240469" y="5878110"/>
            <a:ext cx="4664039" cy="73866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Постэпителиальная: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Нормальный кровоток для быстрой регенерации клеток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470" y="5270045"/>
            <a:ext cx="4664039" cy="5232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Преэпителиальная: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слой слизи и бикарбонатов, покрывающей эпителий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17114" y="5261697"/>
            <a:ext cx="3984172" cy="73866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Эпителиальная: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Плотные межклеточные контакты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Высокая скорость регенерации эпителия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28971" y="6278219"/>
            <a:ext cx="3984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F50"/>
                </a:solidFill>
                <a:latin typeface="Georgia" panose="02040502050405020303" pitchFamily="18" charset="0"/>
              </a:rPr>
              <a:t> </a:t>
            </a:r>
            <a:r>
              <a:rPr lang="en-US" sz="800" dirty="0">
                <a:solidFill>
                  <a:srgbClr val="333F50"/>
                </a:solidFill>
                <a:latin typeface="Georgia" panose="02040502050405020303" pitchFamily="18" charset="0"/>
              </a:rPr>
              <a:t>Antoni L,. World J Gastroenterol 2014; 20(5): 1165-1179</a:t>
            </a:r>
            <a:endParaRPr lang="ru-RU" sz="800" dirty="0">
              <a:solidFill>
                <a:srgbClr val="333F5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004A53-D542-40C8-836C-F92D5C0B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51" y="1729046"/>
            <a:ext cx="3758614" cy="339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6218DAB-EF9E-409F-B0B8-7DAEDA55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98" y="1729046"/>
            <a:ext cx="3984172" cy="365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6"/>
          <p:cNvPicPr>
            <a:picLocks noChangeAspect="1"/>
          </p:cNvPicPr>
          <p:nvPr/>
        </p:nvPicPr>
        <p:blipFill rotWithShape="1">
          <a:blip r:embed="rId5"/>
          <a:srcRect l="43662" t="37029" r="2436"/>
          <a:stretch/>
        </p:blipFill>
        <p:spPr>
          <a:xfrm>
            <a:off x="7596500" y="3788890"/>
            <a:ext cx="1547500" cy="1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3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52138-8FBD-4C1E-A0C6-1A8EC4C875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E7DB92-6D32-450E-BCCA-1D56B64123D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6073224-BFFF-45F2-8271-9C139181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5D2CB87-A16D-4D15-B546-64510ABFAE02}"/>
              </a:ext>
            </a:extLst>
          </p:cNvPr>
          <p:cNvSpPr/>
          <p:nvPr/>
        </p:nvSpPr>
        <p:spPr>
          <a:xfrm>
            <a:off x="-25757" y="-2"/>
            <a:ext cx="92736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ПАТОГЕНЕЗ СИНДРОМА ПОВЫШЕННОЙ ПРОНИЦАЕМОСТИ СЛИЗИСТОЙ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ОБОЛОЧКИ ЖКТ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F8C527A-72E5-4AC2-84F2-23465F5035C6}"/>
              </a:ext>
            </a:extLst>
          </p:cNvPr>
          <p:cNvSpPr/>
          <p:nvPr/>
        </p:nvSpPr>
        <p:spPr>
          <a:xfrm>
            <a:off x="1043609" y="477574"/>
            <a:ext cx="3823491" cy="1102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Преобладание факторов агрессии над факторами защиты повышает проницаемость барьера слизистой оболочки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EE7C4E9-8FFE-479B-9639-736F4E14D877}"/>
              </a:ext>
            </a:extLst>
          </p:cNvPr>
          <p:cNvSpPr/>
          <p:nvPr/>
        </p:nvSpPr>
        <p:spPr>
          <a:xfrm>
            <a:off x="6043727" y="807074"/>
            <a:ext cx="2255262" cy="1014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Бактерии и токсины проникают через нарушенные плотные контакты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E8522EA-6225-47CE-9D5A-0D192D753465}"/>
              </a:ext>
            </a:extLst>
          </p:cNvPr>
          <p:cNvSpPr/>
          <p:nvPr/>
        </p:nvSpPr>
        <p:spPr>
          <a:xfrm>
            <a:off x="5350885" y="3290454"/>
            <a:ext cx="2255264" cy="10141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Защитная реакция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Воспаление низкой или высокой интенсивности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CF419D0-F9B5-4E0A-B7CA-882B043FA70E}"/>
              </a:ext>
            </a:extLst>
          </p:cNvPr>
          <p:cNvSpPr/>
          <p:nvPr/>
        </p:nvSpPr>
        <p:spPr>
          <a:xfrm>
            <a:off x="2672650" y="5496790"/>
            <a:ext cx="2553977" cy="8208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Висцеральная гиперчувствительность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EC4B1E1-36DD-4CD5-A8B7-092307657E3C}"/>
              </a:ext>
            </a:extLst>
          </p:cNvPr>
          <p:cNvSpPr/>
          <p:nvPr/>
        </p:nvSpPr>
        <p:spPr>
          <a:xfrm>
            <a:off x="5543836" y="5496791"/>
            <a:ext cx="2987098" cy="8208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передачи нервных импульсов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МОТОРИКИ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ECE261F5-F6F5-4878-85DE-4C96F70A398C}"/>
              </a:ext>
            </a:extLst>
          </p:cNvPr>
          <p:cNvSpPr/>
          <p:nvPr/>
        </p:nvSpPr>
        <p:spPr>
          <a:xfrm>
            <a:off x="6802163" y="4384964"/>
            <a:ext cx="149355" cy="10141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DC2022F8-EC31-4C53-B3AE-E83CE43CED66}"/>
              </a:ext>
            </a:extLst>
          </p:cNvPr>
          <p:cNvSpPr/>
          <p:nvPr/>
        </p:nvSpPr>
        <p:spPr>
          <a:xfrm rot="2676812">
            <a:off x="5415666" y="4202649"/>
            <a:ext cx="124287" cy="134687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4825985A-0E1D-4F26-93A3-010106B1A81D}"/>
              </a:ext>
            </a:extLst>
          </p:cNvPr>
          <p:cNvSpPr/>
          <p:nvPr/>
        </p:nvSpPr>
        <p:spPr>
          <a:xfrm rot="16200000">
            <a:off x="5379728" y="731812"/>
            <a:ext cx="232774" cy="87419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="" xmlns:a16="http://schemas.microsoft.com/office/drawing/2014/main" id="{8C277F12-BA8C-4A84-8C85-F748CBA4369B}"/>
              </a:ext>
            </a:extLst>
          </p:cNvPr>
          <p:cNvSpPr/>
          <p:nvPr/>
        </p:nvSpPr>
        <p:spPr>
          <a:xfrm>
            <a:off x="6802163" y="2042302"/>
            <a:ext cx="149355" cy="10141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2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B28F423-453A-4668-870A-C4DBF058965D}"/>
              </a:ext>
            </a:extLst>
          </p:cNvPr>
          <p:cNvSpPr/>
          <p:nvPr/>
        </p:nvSpPr>
        <p:spPr>
          <a:xfrm>
            <a:off x="2847243" y="1236729"/>
            <a:ext cx="3449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6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ИНТЕНСИВНОСТЬ ВОСПАЛЕНИЯ ЗАВИСИТ ОТ ИНТЕНСИВНОСТИ ФАКТОРОВ АГРЕССИИ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811B23C-EA98-42E8-8B26-D810FFFA8234}"/>
              </a:ext>
            </a:extLst>
          </p:cNvPr>
          <p:cNvSpPr/>
          <p:nvPr/>
        </p:nvSpPr>
        <p:spPr>
          <a:xfrm>
            <a:off x="2658666" y="538183"/>
            <a:ext cx="38266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spc="6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через нарушенные плотные контакты </a:t>
            </a:r>
            <a:r>
              <a:rPr lang="ru-RU" sz="1000" b="1" cap="all" spc="6" dirty="0">
                <a:solidFill>
                  <a:srgbClr val="C00000"/>
                </a:solidFill>
                <a:latin typeface="Arial"/>
                <a:cs typeface="Arial"/>
              </a:rPr>
              <a:t>Проникают бактерии и токсины</a:t>
            </a:r>
            <a:r>
              <a:rPr lang="ru-RU" sz="1000" b="1" cap="all" spc="6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вызывая воспаление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4F2FE3C-6624-4421-B8E8-71C46BAA7D5A}"/>
              </a:ext>
            </a:extLst>
          </p:cNvPr>
          <p:cNvSpPr txBox="1"/>
          <p:nvPr/>
        </p:nvSpPr>
        <p:spPr>
          <a:xfrm>
            <a:off x="180304" y="101590"/>
            <a:ext cx="88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ПАТОГЕНЕЗ «ФУНКЦИОНАЛЬНЫХ» И ОРГАНИЧЕСКИХ ЗАБОЛЕВАНИЙ ЖКТ</a:t>
            </a:r>
          </a:p>
        </p:txBody>
      </p:sp>
      <p:sp>
        <p:nvSpPr>
          <p:cNvPr id="38" name="Стрелка: влево 37">
            <a:extLst>
              <a:ext uri="{FF2B5EF4-FFF2-40B4-BE49-F238E27FC236}">
                <a16:creationId xmlns="" xmlns:a16="http://schemas.microsoft.com/office/drawing/2014/main" id="{3AD2318E-7939-42D4-9E24-F7E130BB49A3}"/>
              </a:ext>
            </a:extLst>
          </p:cNvPr>
          <p:cNvSpPr/>
          <p:nvPr/>
        </p:nvSpPr>
        <p:spPr>
          <a:xfrm rot="16200000">
            <a:off x="4536048" y="850870"/>
            <a:ext cx="175771" cy="634723"/>
          </a:xfrm>
          <a:prstGeom prst="lef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="" xmlns:a16="http://schemas.microsoft.com/office/drawing/2014/main" id="{2D4573B5-7EB9-4021-BE5F-93EA50067D8B}"/>
              </a:ext>
            </a:extLst>
          </p:cNvPr>
          <p:cNvSpPr/>
          <p:nvPr/>
        </p:nvSpPr>
        <p:spPr>
          <a:xfrm>
            <a:off x="1277565" y="1733574"/>
            <a:ext cx="2847975" cy="502158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НИЗКАЯ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8" name="Стрелка: вниз 57">
            <a:extLst>
              <a:ext uri="{FF2B5EF4-FFF2-40B4-BE49-F238E27FC236}">
                <a16:creationId xmlns="" xmlns:a16="http://schemas.microsoft.com/office/drawing/2014/main" id="{84E99C61-82E7-47E1-9AB1-E3F093325F27}"/>
              </a:ext>
            </a:extLst>
          </p:cNvPr>
          <p:cNvSpPr/>
          <p:nvPr/>
        </p:nvSpPr>
        <p:spPr>
          <a:xfrm>
            <a:off x="5467350" y="1733574"/>
            <a:ext cx="2847975" cy="502158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ВЫСОКАЯ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object 17">
            <a:extLst>
              <a:ext uri="{FF2B5EF4-FFF2-40B4-BE49-F238E27FC236}">
                <a16:creationId xmlns="" xmlns:a16="http://schemas.microsoft.com/office/drawing/2014/main" id="{612D463B-DA92-435E-8B14-4523E902CA18}"/>
              </a:ext>
            </a:extLst>
          </p:cNvPr>
          <p:cNvSpPr txBox="1"/>
          <p:nvPr/>
        </p:nvSpPr>
        <p:spPr>
          <a:xfrm>
            <a:off x="984358" y="2321457"/>
            <a:ext cx="3434387" cy="116836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6" marR="4610" algn="ctr" defTabSz="342900">
              <a:spcBef>
                <a:spcPts val="91"/>
              </a:spcBef>
            </a:pPr>
            <a:r>
              <a:rPr lang="ru-RU" sz="1100" cap="all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Воспаление</a:t>
            </a:r>
            <a:r>
              <a:rPr lang="ru-RU" sz="1100" b="1" cap="all" dirty="0">
                <a:solidFill>
                  <a:srgbClr val="C00000"/>
                </a:solidFill>
                <a:latin typeface="Arial"/>
                <a:cs typeface="Arial"/>
              </a:rPr>
              <a:t> низкой </a:t>
            </a:r>
            <a:r>
              <a:rPr lang="ru-RU" sz="1100" cap="all" dirty="0">
                <a:solidFill>
                  <a:srgbClr val="C00000"/>
                </a:solidFill>
                <a:latin typeface="Arial"/>
                <a:cs typeface="Arial"/>
              </a:rPr>
              <a:t>интенсивности</a:t>
            </a:r>
          </a:p>
          <a:p>
            <a:pPr marL="11526" marR="4610" algn="ctr" defTabSz="342900">
              <a:spcBef>
                <a:spcPts val="91"/>
              </a:spcBef>
            </a:pPr>
            <a:endParaRPr lang="ru-RU" sz="10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976" marR="4610" indent="-171450" algn="ctr" defTabSz="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Нарушение плотных контактов</a:t>
            </a:r>
          </a:p>
          <a:p>
            <a:pPr marL="182976" marR="4610" indent="-171450" algn="ctr" defTabSz="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prstClr val="black"/>
                </a:solidFill>
                <a:latin typeface="Arial"/>
                <a:cs typeface="Arial"/>
              </a:rPr>
              <a:t>Увеличение </a:t>
            </a: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проницаемости эпителиального барьера</a:t>
            </a:r>
          </a:p>
          <a:p>
            <a:pPr marL="182976" marR="4610" indent="-171450" algn="ctr" defTabSz="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Нарушение функций</a:t>
            </a:r>
          </a:p>
          <a:p>
            <a:pPr marL="11526" marR="4610" algn="ctr" defTabSz="342900">
              <a:spcBef>
                <a:spcPts val="91"/>
              </a:spcBef>
            </a:pPr>
            <a:endParaRPr lang="ru-RU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17">
            <a:extLst>
              <a:ext uri="{FF2B5EF4-FFF2-40B4-BE49-F238E27FC236}">
                <a16:creationId xmlns="" xmlns:a16="http://schemas.microsoft.com/office/drawing/2014/main" id="{4BC1AEE9-7C61-49EC-B12D-54259C9F5C4B}"/>
              </a:ext>
            </a:extLst>
          </p:cNvPr>
          <p:cNvSpPr txBox="1"/>
          <p:nvPr/>
        </p:nvSpPr>
        <p:spPr>
          <a:xfrm>
            <a:off x="4967555" y="2363957"/>
            <a:ext cx="3657905" cy="83494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6" marR="4610" algn="ctr" defTabSz="342900">
              <a:spcBef>
                <a:spcPts val="91"/>
              </a:spcBef>
            </a:pPr>
            <a:r>
              <a:rPr lang="ru-RU" sz="1100" cap="all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Воспаление</a:t>
            </a:r>
            <a:r>
              <a:rPr lang="ru-RU" sz="1100" b="1" cap="all" dirty="0">
                <a:solidFill>
                  <a:srgbClr val="C00000"/>
                </a:solidFill>
                <a:latin typeface="Arial"/>
                <a:cs typeface="Arial"/>
              </a:rPr>
              <a:t> высокой  </a:t>
            </a:r>
            <a:r>
              <a:rPr lang="ru-RU" sz="1100" cap="all" dirty="0">
                <a:solidFill>
                  <a:srgbClr val="C00000"/>
                </a:solidFill>
                <a:latin typeface="Arial"/>
                <a:cs typeface="Arial"/>
              </a:rPr>
              <a:t>интенсивности</a:t>
            </a:r>
          </a:p>
          <a:p>
            <a:pPr marL="11526" marR="4610" algn="ctr" defTabSz="342900">
              <a:spcBef>
                <a:spcPts val="91"/>
              </a:spcBef>
            </a:pPr>
            <a:endParaRPr lang="ru-RU" sz="10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976" marR="4610" indent="-171450" algn="ctr" defTabSz="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Повреждения на микро- и макроуровне</a:t>
            </a:r>
          </a:p>
          <a:p>
            <a:pPr marL="182976" marR="4610" indent="-171450" algn="ctr" defTabSz="342900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Выраженная несостоятельность эпителиального барьера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7E75C4-FB19-46D0-A7DC-A67E5A3AFF93}"/>
              </a:ext>
            </a:extLst>
          </p:cNvPr>
          <p:cNvSpPr/>
          <p:nvPr/>
        </p:nvSpPr>
        <p:spPr>
          <a:xfrm>
            <a:off x="369295" y="44970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Функциональная диспепсия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200" dirty="0" err="1"/>
              <a:t>Постпрандиальный</a:t>
            </a:r>
            <a:r>
              <a:rPr lang="ru-RU" sz="1200" dirty="0"/>
              <a:t> дистресс-синдром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200" dirty="0"/>
              <a:t>Постпрандиальная боль</a:t>
            </a:r>
          </a:p>
          <a:p>
            <a:pPr algn="ctr"/>
            <a:endParaRPr lang="ru-RU" sz="1200" dirty="0"/>
          </a:p>
          <a:p>
            <a:pPr algn="ctr"/>
            <a:r>
              <a:rPr lang="ru-RU" sz="1200" b="1" dirty="0"/>
              <a:t>Синдром раздражённого кишечника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200" dirty="0"/>
              <a:t>Функциональный запор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200" dirty="0"/>
              <a:t>Функциональная диарея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200" dirty="0"/>
              <a:t>СРК с преобладанием болевого синдрома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200" dirty="0"/>
              <a:t>СРК с преобладанием метеоризма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7F0214A-960F-42DB-A819-6B7A6B7DA6F5}"/>
              </a:ext>
            </a:extLst>
          </p:cNvPr>
          <p:cNvGrpSpPr/>
          <p:nvPr/>
        </p:nvGrpSpPr>
        <p:grpSpPr>
          <a:xfrm>
            <a:off x="5158365" y="4546024"/>
            <a:ext cx="4165421" cy="1727469"/>
            <a:chOff x="4605915" y="4360964"/>
            <a:chExt cx="4165421" cy="1727469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33A6449C-C5E5-4437-9D8C-80D6AE7F3F4B}"/>
                </a:ext>
              </a:extLst>
            </p:cNvPr>
            <p:cNvSpPr txBox="1"/>
            <p:nvPr/>
          </p:nvSpPr>
          <p:spPr>
            <a:xfrm>
              <a:off x="4605915" y="4360964"/>
              <a:ext cx="2738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ГЭРБ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НЭРБ</a:t>
              </a:r>
            </a:p>
            <a:p>
              <a:pPr algn="ctr"/>
              <a:endParaRPr lang="ru-RU" sz="1200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="" xmlns:a16="http://schemas.microsoft.com/office/drawing/2014/main" id="{D278B304-B606-415D-AF9B-F94A9EF74C32}"/>
                </a:ext>
              </a:extLst>
            </p:cNvPr>
            <p:cNvSpPr/>
            <p:nvPr/>
          </p:nvSpPr>
          <p:spPr>
            <a:xfrm>
              <a:off x="4623933" y="4888104"/>
              <a:ext cx="273812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Хронический гастрит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 err="1"/>
                <a:t>Гиперацидный</a:t>
              </a:r>
              <a:r>
                <a:rPr lang="ru-RU" sz="1200" b="1" dirty="0"/>
                <a:t> гастрит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Эрозивный гастрит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Язвенная болезнь желудка и двенадцатиперстной кишки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Дуоденит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="" xmlns:a16="http://schemas.microsoft.com/office/drawing/2014/main" id="{B7E010DE-BFEB-4B0E-A3B4-0B381CCE75FB}"/>
                </a:ext>
              </a:extLst>
            </p:cNvPr>
            <p:cNvSpPr/>
            <p:nvPr/>
          </p:nvSpPr>
          <p:spPr>
            <a:xfrm>
              <a:off x="6937459" y="4368567"/>
              <a:ext cx="18338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Энтерит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Энтероколит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/>
                <a:t>Язвенный колит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1100A86-EE7A-4E20-8E07-5F9EF65D15AE}"/>
                </a:ext>
              </a:extLst>
            </p:cNvPr>
            <p:cNvSpPr/>
            <p:nvPr/>
          </p:nvSpPr>
          <p:spPr>
            <a:xfrm>
              <a:off x="6937459" y="5826823"/>
              <a:ext cx="15472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100" b="1" dirty="0"/>
                <a:t>Раковые опухоли</a:t>
              </a:r>
            </a:p>
          </p:txBody>
        </p:sp>
      </p:grpSp>
      <p:sp>
        <p:nvSpPr>
          <p:cNvPr id="71" name="Стрелка: вниз 70">
            <a:extLst>
              <a:ext uri="{FF2B5EF4-FFF2-40B4-BE49-F238E27FC236}">
                <a16:creationId xmlns="" xmlns:a16="http://schemas.microsoft.com/office/drawing/2014/main" id="{FCAB8233-0FD1-48FC-BEBD-830FCFB8FB52}"/>
              </a:ext>
            </a:extLst>
          </p:cNvPr>
          <p:cNvSpPr/>
          <p:nvPr/>
        </p:nvSpPr>
        <p:spPr>
          <a:xfrm>
            <a:off x="984358" y="3626777"/>
            <a:ext cx="3434387" cy="579451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26" marR="4610" algn="ctr" defTabSz="342900">
              <a:spcBef>
                <a:spcPts val="91"/>
              </a:spcBef>
            </a:pPr>
            <a:r>
              <a:rPr lang="ru-RU" sz="1050" b="1" cap="all" dirty="0">
                <a:solidFill>
                  <a:prstClr val="black"/>
                </a:solidFill>
                <a:latin typeface="Arial"/>
                <a:cs typeface="Arial"/>
              </a:rPr>
              <a:t>«Функциональные» </a:t>
            </a:r>
            <a:r>
              <a:rPr lang="ru-RU" sz="1100" dirty="0">
                <a:solidFill>
                  <a:prstClr val="black"/>
                </a:solidFill>
                <a:latin typeface="Arial"/>
                <a:cs typeface="Arial"/>
              </a:rPr>
              <a:t>заболевания ЖКТ</a:t>
            </a:r>
          </a:p>
        </p:txBody>
      </p:sp>
      <p:sp>
        <p:nvSpPr>
          <p:cNvPr id="72" name="Стрелка: вниз 71">
            <a:extLst>
              <a:ext uri="{FF2B5EF4-FFF2-40B4-BE49-F238E27FC236}">
                <a16:creationId xmlns="" xmlns:a16="http://schemas.microsoft.com/office/drawing/2014/main" id="{92466FF7-46A4-4465-971B-7F41FDE58426}"/>
              </a:ext>
            </a:extLst>
          </p:cNvPr>
          <p:cNvSpPr/>
          <p:nvPr/>
        </p:nvSpPr>
        <p:spPr>
          <a:xfrm>
            <a:off x="5191073" y="3626776"/>
            <a:ext cx="3434387" cy="579451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26" marR="4610" algn="ctr" defTabSz="342900">
              <a:spcBef>
                <a:spcPts val="91"/>
              </a:spcBef>
            </a:pPr>
            <a:r>
              <a:rPr lang="ru-RU" sz="1050" b="1" cap="all" dirty="0">
                <a:solidFill>
                  <a:prstClr val="black"/>
                </a:solidFill>
                <a:latin typeface="Arial"/>
                <a:cs typeface="Arial"/>
              </a:rPr>
              <a:t>Органические</a:t>
            </a:r>
          </a:p>
          <a:p>
            <a:pPr marL="11526" marR="4610" algn="ctr" defTabSz="342900">
              <a:spcBef>
                <a:spcPts val="91"/>
              </a:spcBef>
            </a:pPr>
            <a:r>
              <a:rPr lang="ru-RU" sz="1100" dirty="0">
                <a:solidFill>
                  <a:prstClr val="black"/>
                </a:solidFill>
                <a:latin typeface="Arial"/>
                <a:cs typeface="Arial"/>
              </a:rPr>
              <a:t>заболевания ЖКТ</a:t>
            </a:r>
          </a:p>
        </p:txBody>
      </p:sp>
    </p:spTree>
    <p:extLst>
      <p:ext uri="{BB962C8B-B14F-4D97-AF65-F5344CB8AC3E}">
        <p14:creationId xmlns:p14="http://schemas.microsoft.com/office/powerpoint/2010/main" val="5970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8188" y="2042932"/>
            <a:ext cx="1160585" cy="300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/>
              <a:t>СИМПТОМЫ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2085" y="2105458"/>
            <a:ext cx="1688123" cy="300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ПАТОФИЗИОЛОГИЯ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714" y="2539928"/>
            <a:ext cx="159902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Хронический гастрит</a:t>
            </a:r>
          </a:p>
          <a:p>
            <a:pPr algn="ctr"/>
            <a:r>
              <a:rPr lang="ru-RU" sz="1050" b="1" dirty="0"/>
              <a:t>Функциональная диспепсия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1606515" y="3320466"/>
            <a:ext cx="874834" cy="445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dirty="0">
                <a:solidFill>
                  <a:schemeClr val="tx1"/>
                </a:solidFill>
              </a:rPr>
              <a:t>Запоры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1276252" y="3885304"/>
            <a:ext cx="6858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СРК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95172" y="3885304"/>
            <a:ext cx="782516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ГЭРБ</a:t>
            </a:r>
          </a:p>
        </p:txBody>
      </p:sp>
      <p:sp>
        <p:nvSpPr>
          <p:cNvPr id="15" name="Овал 14"/>
          <p:cNvSpPr/>
          <p:nvPr/>
        </p:nvSpPr>
        <p:spPr>
          <a:xfrm>
            <a:off x="2247972" y="3574031"/>
            <a:ext cx="888023" cy="4110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Пост-</a:t>
            </a:r>
            <a:r>
              <a:rPr lang="ru-RU" sz="750" dirty="0" err="1">
                <a:solidFill>
                  <a:schemeClr val="tx1"/>
                </a:solidFill>
              </a:rPr>
              <a:t>прандиальная</a:t>
            </a:r>
            <a:r>
              <a:rPr lang="ru-RU" sz="750" dirty="0">
                <a:solidFill>
                  <a:schemeClr val="tx1"/>
                </a:solidFill>
              </a:rPr>
              <a:t> боль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78048" y="4014928"/>
            <a:ext cx="958360" cy="556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Боль</a:t>
            </a:r>
          </a:p>
          <a:p>
            <a:pPr algn="ctr"/>
            <a:r>
              <a:rPr lang="ru-RU" sz="750" dirty="0">
                <a:solidFill>
                  <a:schemeClr val="tx1"/>
                </a:solidFill>
              </a:rPr>
              <a:t>Вздутие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27614" y="3327350"/>
            <a:ext cx="874834" cy="445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dirty="0">
                <a:solidFill>
                  <a:schemeClr val="tx1"/>
                </a:solidFill>
              </a:rPr>
              <a:t>Изжога</a:t>
            </a:r>
          </a:p>
          <a:p>
            <a:pPr algn="ctr"/>
            <a:r>
              <a:rPr lang="ru-RU" sz="788" dirty="0">
                <a:solidFill>
                  <a:schemeClr val="tx1"/>
                </a:solidFill>
              </a:rPr>
              <a:t>Отрыжка</a:t>
            </a:r>
          </a:p>
          <a:p>
            <a:pPr algn="ctr"/>
            <a:r>
              <a:rPr lang="ru-RU" sz="788" dirty="0">
                <a:solidFill>
                  <a:schemeClr val="tx1"/>
                </a:solidFill>
              </a:rPr>
              <a:t>Боль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2811" y="270808"/>
            <a:ext cx="878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 перекреста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патофизиологических механизмов  ФД, ГЭРБ и СРК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17A00CD0-634E-40D1-A05E-00F4CA02950E}"/>
              </a:ext>
            </a:extLst>
          </p:cNvPr>
          <p:cNvSpPr/>
          <p:nvPr/>
        </p:nvSpPr>
        <p:spPr>
          <a:xfrm>
            <a:off x="1159852" y="3327074"/>
            <a:ext cx="2045047" cy="18764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89AFFEC5-04D4-4C74-A901-94FE372802A8}"/>
              </a:ext>
            </a:extLst>
          </p:cNvPr>
          <p:cNvSpPr/>
          <p:nvPr/>
        </p:nvSpPr>
        <p:spPr>
          <a:xfrm>
            <a:off x="1592623" y="2405540"/>
            <a:ext cx="2271713" cy="160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4BE6E883-9AE5-4B07-BB6D-CC83D1A07F92}"/>
              </a:ext>
            </a:extLst>
          </p:cNvPr>
          <p:cNvSpPr/>
          <p:nvPr/>
        </p:nvSpPr>
        <p:spPr>
          <a:xfrm>
            <a:off x="2278423" y="3287218"/>
            <a:ext cx="2088325" cy="18764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3626569-FF4D-4624-98C7-F1261F6F2CD6}"/>
              </a:ext>
            </a:extLst>
          </p:cNvPr>
          <p:cNvSpPr txBox="1"/>
          <p:nvPr/>
        </p:nvSpPr>
        <p:spPr>
          <a:xfrm>
            <a:off x="5574221" y="2567803"/>
            <a:ext cx="1707121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Хронический гастрит</a:t>
            </a:r>
          </a:p>
          <a:p>
            <a:pPr algn="ctr"/>
            <a:r>
              <a:rPr lang="ru-RU" sz="1050" b="1" dirty="0"/>
              <a:t>Функциональная диспепсия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1F48C79D-0496-4CFE-8B60-B09EDEFAE5E7}"/>
              </a:ext>
            </a:extLst>
          </p:cNvPr>
          <p:cNvSpPr/>
          <p:nvPr/>
        </p:nvSpPr>
        <p:spPr>
          <a:xfrm>
            <a:off x="5323022" y="3348341"/>
            <a:ext cx="874834" cy="445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dirty="0">
                <a:solidFill>
                  <a:schemeClr val="tx1"/>
                </a:solidFill>
              </a:rPr>
              <a:t>Запоры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753E1F52-1AA0-41C1-AC5F-6697D2703BFC}"/>
              </a:ext>
            </a:extLst>
          </p:cNvPr>
          <p:cNvSpPr/>
          <p:nvPr/>
        </p:nvSpPr>
        <p:spPr>
          <a:xfrm>
            <a:off x="4998333" y="4059810"/>
            <a:ext cx="6858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СРК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4DD8E454-E547-4E22-B82E-3A7F34E3FB85}"/>
              </a:ext>
            </a:extLst>
          </p:cNvPr>
          <p:cNvSpPr/>
          <p:nvPr/>
        </p:nvSpPr>
        <p:spPr>
          <a:xfrm>
            <a:off x="7111072" y="4099541"/>
            <a:ext cx="782516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ГЭРБ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50012F86-65C9-4D75-858E-9CFA959B31E5}"/>
              </a:ext>
            </a:extLst>
          </p:cNvPr>
          <p:cNvSpPr/>
          <p:nvPr/>
        </p:nvSpPr>
        <p:spPr>
          <a:xfrm>
            <a:off x="5964479" y="3601906"/>
            <a:ext cx="888023" cy="4110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Пост-</a:t>
            </a:r>
            <a:r>
              <a:rPr lang="ru-RU" sz="750" dirty="0" err="1">
                <a:solidFill>
                  <a:schemeClr val="tx1"/>
                </a:solidFill>
              </a:rPr>
              <a:t>прандиальная</a:t>
            </a:r>
            <a:r>
              <a:rPr lang="ru-RU" sz="750" dirty="0">
                <a:solidFill>
                  <a:schemeClr val="tx1"/>
                </a:solidFill>
              </a:rPr>
              <a:t> боль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054B29A3-D689-434E-AB90-E1244C02D455}"/>
              </a:ext>
            </a:extLst>
          </p:cNvPr>
          <p:cNvSpPr/>
          <p:nvPr/>
        </p:nvSpPr>
        <p:spPr>
          <a:xfrm>
            <a:off x="5894555" y="4042803"/>
            <a:ext cx="958360" cy="556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tx1"/>
                </a:solidFill>
              </a:rPr>
              <a:t>Боль</a:t>
            </a:r>
          </a:p>
          <a:p>
            <a:pPr algn="ctr"/>
            <a:r>
              <a:rPr lang="ru-RU" sz="750" dirty="0">
                <a:solidFill>
                  <a:schemeClr val="tx1"/>
                </a:solidFill>
              </a:rPr>
              <a:t>Вздутие 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89ACEED1-BA49-4EF2-9773-C9D208FB83DB}"/>
              </a:ext>
            </a:extLst>
          </p:cNvPr>
          <p:cNvSpPr/>
          <p:nvPr/>
        </p:nvSpPr>
        <p:spPr>
          <a:xfrm>
            <a:off x="6544121" y="3355225"/>
            <a:ext cx="874834" cy="445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dirty="0">
                <a:solidFill>
                  <a:schemeClr val="tx1"/>
                </a:solidFill>
              </a:rPr>
              <a:t>Изжога</a:t>
            </a:r>
          </a:p>
          <a:p>
            <a:pPr algn="ctr"/>
            <a:r>
              <a:rPr lang="ru-RU" sz="788" dirty="0">
                <a:solidFill>
                  <a:schemeClr val="tx1"/>
                </a:solidFill>
              </a:rPr>
              <a:t>Отрыжка</a:t>
            </a:r>
          </a:p>
          <a:p>
            <a:pPr algn="ctr"/>
            <a:r>
              <a:rPr lang="ru-RU" sz="788" dirty="0">
                <a:solidFill>
                  <a:schemeClr val="tx1"/>
                </a:solidFill>
              </a:rPr>
              <a:t>Боль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C2192850-8979-48EE-A9E7-BCE97F6DCA8B}"/>
              </a:ext>
            </a:extLst>
          </p:cNvPr>
          <p:cNvSpPr/>
          <p:nvPr/>
        </p:nvSpPr>
        <p:spPr>
          <a:xfrm>
            <a:off x="4876359" y="3354949"/>
            <a:ext cx="2045047" cy="18764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B4E6B52-2F53-4C0D-A31E-0D8B651153DE}"/>
              </a:ext>
            </a:extLst>
          </p:cNvPr>
          <p:cNvSpPr/>
          <p:nvPr/>
        </p:nvSpPr>
        <p:spPr>
          <a:xfrm>
            <a:off x="5309130" y="2433415"/>
            <a:ext cx="2271713" cy="160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2F712E5A-39E3-4677-91F8-ABDE0F83DA9A}"/>
              </a:ext>
            </a:extLst>
          </p:cNvPr>
          <p:cNvSpPr/>
          <p:nvPr/>
        </p:nvSpPr>
        <p:spPr>
          <a:xfrm>
            <a:off x="5994930" y="3315093"/>
            <a:ext cx="2088325" cy="18764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424BAD9E-30CC-4D75-9A52-7C37FF56B8B1}"/>
              </a:ext>
            </a:extLst>
          </p:cNvPr>
          <p:cNvSpPr/>
          <p:nvPr/>
        </p:nvSpPr>
        <p:spPr>
          <a:xfrm>
            <a:off x="5406444" y="3097176"/>
            <a:ext cx="2233163" cy="1352277"/>
          </a:xfrm>
          <a:prstGeom prst="ellipse">
            <a:avLst/>
          </a:prstGeom>
          <a:solidFill>
            <a:srgbClr val="EA6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Повышение проницаемости эпителия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Висцеральная гиперчувствительность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Нарушение моторики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8036D0A-E1A3-4255-A99B-FAB18FBD80B5}"/>
              </a:ext>
            </a:extLst>
          </p:cNvPr>
          <p:cNvSpPr/>
          <p:nvPr/>
        </p:nvSpPr>
        <p:spPr>
          <a:xfrm>
            <a:off x="279073" y="5226289"/>
            <a:ext cx="8374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Единый патофизиологический механизм и общность симптомов  свидетельствуют о том, что терапевтической целью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базисная патогенетическая терапия на уровне слизистой оболочки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E492E32-9A66-44E4-BC8D-3E5B2165C86C}"/>
              </a:ext>
            </a:extLst>
          </p:cNvPr>
          <p:cNvSpPr txBox="1"/>
          <p:nvPr/>
        </p:nvSpPr>
        <p:spPr>
          <a:xfrm>
            <a:off x="279073" y="923746"/>
            <a:ext cx="8607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 87% пациентов с СРК отмечают симптомы функциональной диспепсии или хронического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гастрита</a:t>
            </a:r>
            <a:endParaRPr kumimoji="0" lang="ru-RU" sz="16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70%  больных хроническим гастритом или функциональной диспепсией отмечают симптомы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СРК</a:t>
            </a:r>
            <a:endParaRPr lang="ru-RU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9" y="6307269"/>
            <a:ext cx="9111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Shadi S. </a:t>
            </a:r>
            <a:r>
              <a:rPr lang="en-US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Yarandi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Jennifer Christie «Functional Dyspepsia in Review: Pathophysiology and Challenges in the Diagnosis and Management due to Coexisting Gastroesophageal Reflux Disease and Irritable Bowel Syndrome» Gastroenterology Research and Practice Volume 2013, Article ID 351086, 8 pages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3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95B86F-D02C-7840-A32A-5FDB062A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201097-68F8-7D4E-8E0F-3A9D1BF9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добиться стойкой и длительной ремиссии заболеваний ЖКТ, необходимо развивать способы лечения, направленные на восстановление нарушенной целостности слизистой на 3-х её структурных уровнях и на всем протяжении ЖКТ</a:t>
            </a:r>
          </a:p>
          <a:p>
            <a:pPr>
              <a:buFont typeface="Wingdings" pitchFamily="2" charset="2"/>
              <a:buChar char="ü"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Последнее важно в связи  с тем, что редко встречается изолированное повышения проницаемости только в одном отделе ЖКТ. Об этом свидетельствует перекрест патофизиологических механизмов и симптомов этих заболеваний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5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902" y="1241940"/>
            <a:ext cx="2013985" cy="13695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883" y="2650008"/>
            <a:ext cx="7590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МНН: Ребамипид </a:t>
            </a:r>
            <a:endParaRPr lang="en-US" sz="3200" b="1" dirty="0"/>
          </a:p>
          <a:p>
            <a:pPr algn="just"/>
            <a:r>
              <a:rPr lang="en-US" sz="2400" dirty="0"/>
              <a:t>- </a:t>
            </a:r>
            <a:r>
              <a:rPr lang="ru-RU" sz="2400" dirty="0"/>
              <a:t>является оптически активной </a:t>
            </a:r>
            <a:r>
              <a:rPr lang="ru-RU" sz="2400" b="1" dirty="0">
                <a:solidFill>
                  <a:srgbClr val="FF0000"/>
                </a:solidFill>
              </a:rPr>
              <a:t>α-аминокислотой</a:t>
            </a:r>
            <a:endParaRPr lang="en-US" sz="2000" b="1" dirty="0"/>
          </a:p>
          <a:p>
            <a:pPr algn="just"/>
            <a:r>
              <a:rPr lang="en-US" sz="2000" dirty="0"/>
              <a:t>- </a:t>
            </a:r>
            <a:r>
              <a:rPr lang="ru-RU" sz="2000" dirty="0"/>
              <a:t>производное хинолинона, первый и единственный регулятор синтеза простагландинов </a:t>
            </a:r>
            <a:r>
              <a:rPr lang="en-US" sz="2000" dirty="0"/>
              <a:t>E2</a:t>
            </a:r>
            <a:r>
              <a:rPr lang="ru-RU" sz="2000" dirty="0"/>
              <a:t> и </a:t>
            </a:r>
            <a:r>
              <a:rPr lang="en-US" sz="2000" dirty="0"/>
              <a:t>GI</a:t>
            </a:r>
            <a:r>
              <a:rPr lang="ru-RU" sz="2000" dirty="0"/>
              <a:t>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883" y="3996491"/>
            <a:ext cx="769145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Фармакотерапевтическая группа</a:t>
            </a:r>
          </a:p>
          <a:p>
            <a:endParaRPr lang="ru-RU" sz="1400" b="1" dirty="0"/>
          </a:p>
          <a:p>
            <a:r>
              <a:rPr lang="ru-RU" sz="2400" dirty="0"/>
              <a:t>A02BX - «Прочие противоязвенные препараты и препараты для лечения гастроэзофагеального рефлюкса»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883" y="5963268"/>
            <a:ext cx="3068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A02BX14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Ребамипид 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D4689D6-EC20-4D7A-B7D0-210211D0E6D2}"/>
              </a:ext>
            </a:extLst>
          </p:cNvPr>
          <p:cNvSpPr txBox="1">
            <a:spLocks/>
          </p:cNvSpPr>
          <p:nvPr/>
        </p:nvSpPr>
        <p:spPr>
          <a:xfrm>
            <a:off x="2316273" y="160779"/>
            <a:ext cx="4436269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 baseline="0">
                <a:solidFill>
                  <a:srgbClr val="3A3D8C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sz="2025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</a:t>
            </a:r>
            <a:r>
              <a:rPr lang="ru-RU" sz="20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25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РЕБАгит</a:t>
            </a:r>
            <a:r>
              <a:rPr lang="ru-RU" sz="20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2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45" y="1903565"/>
            <a:ext cx="3789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Страна происхождения:  </a:t>
            </a:r>
            <a:r>
              <a:rPr lang="ru-RU" sz="2000" dirty="0"/>
              <a:t>Япония</a:t>
            </a:r>
          </a:p>
          <a:p>
            <a:r>
              <a:rPr lang="ru-RU" sz="2000" b="1" dirty="0"/>
              <a:t>Год изобретения:  </a:t>
            </a:r>
            <a:r>
              <a:rPr lang="ru-RU" sz="2000" dirty="0"/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305096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47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действия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844824"/>
            <a:ext cx="320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Нейтрализация  свободных радикалов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Ингибирование активации нейтрофилов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уровня ИЛ-8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Стимуляция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ангиогенеза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278574"/>
            <a:ext cx="273630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Регуляция воспалительного ответа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кровоснабжения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278574"/>
            <a:ext cx="29523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эпителиального  барьера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916832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экспрессии белков плотных контактов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ZO-1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окклюдина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гликозамингликанов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dirty="0"/>
          </a:p>
          <a:p>
            <a:pPr marL="285750" indent="-285750">
              <a:buFont typeface="Wingdings" charset="2"/>
              <a:buChar char="Ø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278574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слизистого слоя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916832"/>
            <a:ext cx="23042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качественного и количественного состава слоя слизи</a:t>
            </a:r>
          </a:p>
          <a:p>
            <a:pPr marL="285750" indent="-285750">
              <a:buFont typeface="Wingdings" charset="2"/>
              <a:buChar char="Ø"/>
            </a:pPr>
            <a:endParaRPr lang="ru-RU" dirty="0"/>
          </a:p>
          <a:p>
            <a:pPr marL="285750" indent="-285750">
              <a:buFont typeface="Wingdings" charset="2"/>
              <a:buChar char="Ø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949280"/>
            <a:ext cx="28083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Преэпителиальная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949280"/>
            <a:ext cx="28803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Эпителиальная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949280"/>
            <a:ext cx="2771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Субэпителиальная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1" y="1320499"/>
            <a:ext cx="50225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Регуляция синтеза простагландинов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547664" y="363050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370251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0312" y="370251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766658" y="365658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28555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Ребамипид (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Ребагит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7125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1729</Words>
  <Application>Microsoft Office PowerPoint</Application>
  <PresentationFormat>Экран (4:3)</PresentationFormat>
  <Paragraphs>257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.SFUIText</vt:lpstr>
      <vt:lpstr>Arial</vt:lpstr>
      <vt:lpstr>Calibri</vt:lpstr>
      <vt:lpstr>Calibri Light</vt:lpstr>
      <vt:lpstr>Georgia</vt:lpstr>
      <vt:lpstr>Mangal</vt:lpstr>
      <vt:lpstr>MyriadPro-Bold</vt:lpstr>
      <vt:lpstr>MyriadPro-Regular</vt:lpstr>
      <vt:lpstr>Tahoma</vt:lpstr>
      <vt:lpstr>Times New Roman</vt:lpstr>
      <vt:lpstr>Verdana</vt:lpstr>
      <vt:lpstr>Wingdings</vt:lpstr>
      <vt:lpstr>Тема Office</vt:lpstr>
      <vt:lpstr>1_Тема Office</vt:lpstr>
      <vt:lpstr>Презентация PowerPoint</vt:lpstr>
      <vt:lpstr>Различные симптомы со стороны ЖКТ возникают в ответ на повышение проницаемости слизистой оболочки под воздействием факторов агрессии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Механизм действия ребамипида</vt:lpstr>
      <vt:lpstr>Презентация PowerPoint</vt:lpstr>
      <vt:lpstr>Презентация PowerPoint</vt:lpstr>
      <vt:lpstr>Презентация PowerPoint</vt:lpstr>
      <vt:lpstr>Презентация PowerPoint</vt:lpstr>
      <vt:lpstr>Ребамипид вошел в европейские рекомендации по лечению предраковых состояний и изменений эпителия желудка 2019 г. </vt:lpstr>
      <vt:lpstr>Ребагит включён в рекомендации ведущих профильных сообществ России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Агафонова Н.А.</dc:creator>
  <cp:lastModifiedBy>Ковалевская-Антонова Кристина Александровна</cp:lastModifiedBy>
  <cp:revision>103</cp:revision>
  <dcterms:created xsi:type="dcterms:W3CDTF">2019-09-03T14:53:06Z</dcterms:created>
  <dcterms:modified xsi:type="dcterms:W3CDTF">2020-05-29T11:32:34Z</dcterms:modified>
</cp:coreProperties>
</file>